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7" r:id="rId2"/>
    <p:sldId id="315" r:id="rId3"/>
    <p:sldId id="316" r:id="rId4"/>
    <p:sldId id="318" r:id="rId5"/>
    <p:sldId id="321" r:id="rId6"/>
    <p:sldId id="322" r:id="rId7"/>
    <p:sldId id="334" r:id="rId8"/>
    <p:sldId id="320" r:id="rId9"/>
    <p:sldId id="326" r:id="rId10"/>
    <p:sldId id="327" r:id="rId11"/>
    <p:sldId id="323" r:id="rId12"/>
    <p:sldId id="338" r:id="rId13"/>
    <p:sldId id="336" r:id="rId14"/>
    <p:sldId id="339" r:id="rId15"/>
    <p:sldId id="328" r:id="rId16"/>
    <p:sldId id="329" r:id="rId17"/>
    <p:sldId id="325" r:id="rId18"/>
    <p:sldId id="281" r:id="rId19"/>
    <p:sldId id="304" r:id="rId20"/>
    <p:sldId id="305" r:id="rId21"/>
    <p:sldId id="283" r:id="rId22"/>
    <p:sldId id="306" r:id="rId23"/>
    <p:sldId id="286" r:id="rId24"/>
    <p:sldId id="330" r:id="rId25"/>
    <p:sldId id="266" r:id="rId26"/>
    <p:sldId id="267" r:id="rId27"/>
    <p:sldId id="355" r:id="rId28"/>
    <p:sldId id="285" r:id="rId29"/>
    <p:sldId id="300" r:id="rId30"/>
    <p:sldId id="331" r:id="rId31"/>
    <p:sldId id="287" r:id="rId32"/>
    <p:sldId id="303" r:id="rId33"/>
    <p:sldId id="288" r:id="rId34"/>
    <p:sldId id="269" r:id="rId35"/>
    <p:sldId id="289" r:id="rId36"/>
    <p:sldId id="375" r:id="rId37"/>
    <p:sldId id="374" r:id="rId38"/>
    <p:sldId id="376" r:id="rId39"/>
    <p:sldId id="290" r:id="rId40"/>
    <p:sldId id="359" r:id="rId41"/>
    <p:sldId id="357" r:id="rId42"/>
    <p:sldId id="358" r:id="rId43"/>
    <p:sldId id="346" r:id="rId44"/>
    <p:sldId id="276" r:id="rId45"/>
    <p:sldId id="349" r:id="rId46"/>
    <p:sldId id="365" r:id="rId47"/>
    <p:sldId id="360" r:id="rId48"/>
    <p:sldId id="367" r:id="rId49"/>
    <p:sldId id="368" r:id="rId50"/>
    <p:sldId id="370" r:id="rId51"/>
    <p:sldId id="366" r:id="rId52"/>
    <p:sldId id="371" r:id="rId53"/>
    <p:sldId id="372" r:id="rId54"/>
    <p:sldId id="348" r:id="rId55"/>
    <p:sldId id="299" r:id="rId56"/>
    <p:sldId id="313" r:id="rId57"/>
    <p:sldId id="373" r:id="rId58"/>
    <p:sldId id="337" r:id="rId5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7" autoAdjust="0"/>
    <p:restoredTop sz="94660"/>
  </p:normalViewPr>
  <p:slideViewPr>
    <p:cSldViewPr>
      <p:cViewPr varScale="1">
        <p:scale>
          <a:sx n="109" d="100"/>
          <a:sy n="109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27.03.2018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736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287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8697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27.03.2018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ourses.dp.ua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number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odaddy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2ip.ru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38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HTTP" TargetMode="External"/><Relationship Id="rId3" Type="http://schemas.openxmlformats.org/officeDocument/2006/relationships/hyperlink" Target="https://ain.ua/2014/11/09/20-samyx-drevnix-sajtov-kotorye-do-six-por-onlajn" TargetMode="External"/><Relationship Id="rId7" Type="http://schemas.openxmlformats.org/officeDocument/2006/relationships/hyperlink" Target="https://ru.wikipedia.org/wiki/DNS" TargetMode="External"/><Relationship Id="rId2" Type="http://schemas.openxmlformats.org/officeDocument/2006/relationships/hyperlink" Target="http://www.2ip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TCP/IP" TargetMode="External"/><Relationship Id="rId11" Type="http://schemas.openxmlformats.org/officeDocument/2006/relationships/hyperlink" Target="https://ru.wikipedia.org/wiki/&#1052;&#1072;&#1088;&#1096;&#1088;&#1091;&#1090;&#1080;&#1079;&#1072;&#1094;&#1080;&#1103;" TargetMode="External"/><Relationship Id="rId5" Type="http://schemas.openxmlformats.org/officeDocument/2006/relationships/hyperlink" Target="https://ru.wikipedia.org/wiki/IP-&#1072;&#1076;&#1088;&#1077;&#1089;" TargetMode="External"/><Relationship Id="rId10" Type="http://schemas.openxmlformats.org/officeDocument/2006/relationships/hyperlink" Target="https://ru.wikipedia.org/wiki/&#1042;&#1089;&#1077;&#1084;&#1080;&#1088;&#1085;&#1072;&#1103;_&#1087;&#1072;&#1091;&#1090;&#1080;&#1085;&#1072;" TargetMode="External"/><Relationship Id="rId4" Type="http://schemas.openxmlformats.org/officeDocument/2006/relationships/hyperlink" Target="https://ru.wikipedia.org/wiki/&#1048;&#1085;&#1090;&#1077;&#1088;&#1085;&#1077;&#1090;" TargetMode="External"/><Relationship Id="rId9" Type="http://schemas.openxmlformats.org/officeDocument/2006/relationships/hyperlink" Target="https://ru.wikipedia.org/wiki/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echlibrary.ru/b/2x1f1t1x1p1m2d1e_3f._2s1p1e._2001.pdf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habrahabr.ru/company/htmlacademy/blog/254825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89307" y="692696"/>
            <a:ext cx="7965386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</a:rPr>
              <a:t>«Основы веб-разработки»</a:t>
            </a:r>
            <a:endParaRPr lang="uk-UA" sz="5400" dirty="0">
              <a:solidFill>
                <a:schemeClr val="bg1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2793468" y="5724545"/>
            <a:ext cx="355706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www.courses.dp.ua</a:t>
            </a:r>
            <a:endParaRPr lang="uk-UA" sz="3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477833"/>
            <a:ext cx="7772400" cy="110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Как построен курс?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256490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Путь второй</a:t>
            </a:r>
            <a:r>
              <a:rPr lang="ru-RU" sz="2000" dirty="0"/>
              <a:t>: </a:t>
            </a:r>
            <a:r>
              <a:rPr lang="ru-RU" sz="2800" dirty="0"/>
              <a:t>Теория + практика + применение.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242341" y="1557953"/>
            <a:ext cx="2659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Есть два пути: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7692" y="4077072"/>
            <a:ext cx="196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Недостатки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9792" y="4653136"/>
            <a:ext cx="3816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ru-RU" sz="2200" b="1" dirty="0"/>
              <a:t>Нужно много работать</a:t>
            </a:r>
            <a:r>
              <a:rPr lang="ru-RU" sz="2200" dirty="0"/>
              <a:t>... </a:t>
            </a:r>
          </a:p>
        </p:txBody>
      </p:sp>
      <p:sp>
        <p:nvSpPr>
          <p:cNvPr id="9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685800" y="33265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Кто</a:t>
            </a:r>
            <a:r>
              <a:rPr kumimoji="0" lang="ru-RU" sz="5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проводит курсы?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83568" y="1988840"/>
            <a:ext cx="7776864" cy="1296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1" u="sng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Анатолий </a:t>
            </a:r>
            <a:r>
              <a:rPr kumimoji="0" lang="ru-RU" sz="2000" b="1" i="1" u="sng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Кигель</a:t>
            </a:r>
            <a:endParaRPr lang="ru-RU" sz="2000" b="1" i="1" u="sng" dirty="0">
              <a:solidFill>
                <a:schemeClr val="tx2">
                  <a:lumMod val="75000"/>
                </a:schemeClr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1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000" b="1" i="1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0" lang="ru-RU" sz="2000" b="1" i="1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лет в сфере </a:t>
            </a:r>
            <a:r>
              <a:rPr lang="ru-RU" sz="2000" b="1" i="1" dirty="0" err="1">
                <a:solidFill>
                  <a:schemeClr val="tx2">
                    <a:lumMod val="75000"/>
                  </a:schemeClr>
                </a:solidFill>
              </a:rPr>
              <a:t>веб-разработки</a:t>
            </a:r>
            <a:r>
              <a:rPr lang="ru-RU" sz="2000" b="1" i="1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1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r>
              <a:rPr kumimoji="0" lang="ru-RU" sz="2000" b="1" i="1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лет опыта преподавательской деятельности в НГУ.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i="1" baseline="0" dirty="0">
                <a:solidFill>
                  <a:schemeClr val="tx2">
                    <a:lumMod val="75000"/>
                  </a:schemeClr>
                </a:solidFill>
              </a:rPr>
              <a:t>Технический консультант </a:t>
            </a:r>
            <a:r>
              <a:rPr lang="ru-RU" sz="2000" b="1" i="1" baseline="0" dirty="0" err="1">
                <a:solidFill>
                  <a:schemeClr val="tx2">
                    <a:lumMod val="75000"/>
                  </a:schemeClr>
                </a:solidFill>
              </a:rPr>
              <a:t>дизайн-студии</a:t>
            </a:r>
            <a:r>
              <a:rPr lang="ru-RU" sz="2000" b="1" i="1" baseline="0" dirty="0">
                <a:solidFill>
                  <a:schemeClr val="tx2">
                    <a:lumMod val="75000"/>
                  </a:schemeClr>
                </a:solidFill>
              </a:rPr>
              <a:t> «Свой</a:t>
            </a:r>
            <a:r>
              <a:rPr lang="ru-RU" sz="2000" b="1" i="1" dirty="0">
                <a:solidFill>
                  <a:schemeClr val="tx2">
                    <a:lumMod val="75000"/>
                  </a:schemeClr>
                </a:solidFill>
              </a:rPr>
              <a:t> стиль</a:t>
            </a:r>
            <a:r>
              <a:rPr lang="ru-RU" sz="2000" b="1" i="1" baseline="0" dirty="0">
                <a:solidFill>
                  <a:schemeClr val="tx2">
                    <a:lumMod val="75000"/>
                  </a:schemeClr>
                </a:solidFill>
              </a:rPr>
              <a:t>».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uk-UA" sz="2000" b="1" i="0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Рисунок 3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3932" y="4221088"/>
            <a:ext cx="321613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Ubuntu Light" pitchFamily="34" charset="0"/>
              </a:rPr>
              <a:t>anatoliy.kigel</a:t>
            </a:r>
            <a:r>
              <a:rPr lang="en-US" sz="2000" dirty="0">
                <a:solidFill>
                  <a:srgbClr val="0070C0"/>
                </a:solidFill>
                <a:latin typeface="Ubuntu Light" pitchFamily="34" charset="0"/>
              </a:rPr>
              <a:t>@gmail.com</a:t>
            </a:r>
            <a:endParaRPr lang="uk-UA" sz="2000" b="1" dirty="0">
              <a:solidFill>
                <a:srgbClr val="0070C0"/>
              </a:solidFill>
              <a:latin typeface="Ubuntu Light" pitchFamily="34" charset="0"/>
            </a:endParaRPr>
          </a:p>
        </p:txBody>
      </p:sp>
      <p:sp>
        <p:nvSpPr>
          <p:cNvPr id="8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06852" y="2204864"/>
            <a:ext cx="3130296" cy="11978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6113" y="4995173"/>
            <a:ext cx="5311775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Ubuntu Light" pitchFamily="34" charset="0"/>
              </a:rPr>
              <a:t>Файловый архив с материалами:</a:t>
            </a:r>
          </a:p>
          <a:p>
            <a:pPr algn="ctr"/>
            <a:r>
              <a:rPr lang="en-US" sz="3200" b="1" dirty="0">
                <a:solidFill>
                  <a:srgbClr val="0070C0"/>
                </a:solidFill>
                <a:latin typeface="Ubuntu Light" pitchFamily="34" charset="0"/>
              </a:rPr>
              <a:t>courses</a:t>
            </a:r>
            <a:r>
              <a:rPr lang="en-US" sz="3200" dirty="0">
                <a:solidFill>
                  <a:srgbClr val="0070C0"/>
                </a:solidFill>
                <a:latin typeface="Ubuntu Light" pitchFamily="34" charset="0"/>
              </a:rPr>
              <a:t>.dp.ua</a:t>
            </a:r>
            <a:endParaRPr lang="uk-UA" sz="3200" u="sng" dirty="0">
              <a:solidFill>
                <a:srgbClr val="0070C0"/>
              </a:solidFill>
              <a:latin typeface="Ubuntu Light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85800" y="2606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5400" dirty="0"/>
              <a:t>Если возникают вопросы или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Взаимодействие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3865447"/>
            <a:ext cx="5476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0070C0"/>
                </a:solidFill>
              </a:rPr>
              <a:t>Ваша группа</a:t>
            </a:r>
            <a:r>
              <a:rPr lang="en-US" sz="4400" dirty="0">
                <a:solidFill>
                  <a:srgbClr val="0070C0"/>
                </a:solidFill>
              </a:rPr>
              <a:t>:</a:t>
            </a:r>
            <a:r>
              <a:rPr lang="ru-RU" sz="4400" dirty="0">
                <a:solidFill>
                  <a:srgbClr val="0070C0"/>
                </a:solidFill>
              </a:rPr>
              <a:t> </a:t>
            </a:r>
            <a:r>
              <a:rPr lang="en-US" sz="5400" b="1" smtClean="0">
                <a:solidFill>
                  <a:srgbClr val="C00000"/>
                </a:solidFill>
              </a:rPr>
              <a:t>Web20</a:t>
            </a:r>
            <a:endParaRPr lang="ru-RU" sz="4400" b="1" dirty="0">
              <a:solidFill>
                <a:srgbClr val="C00000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691680" y="4895133"/>
            <a:ext cx="56886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2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7934" y="404664"/>
            <a:ext cx="54732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800" b="1" dirty="0">
                <a:latin typeface="Ubuntu Light" pitchFamily="34" charset="0"/>
              </a:rPr>
              <a:t>Сайт </a:t>
            </a:r>
            <a:r>
              <a:rPr lang="en-US" sz="2800" b="1" dirty="0">
                <a:latin typeface="Ubuntu Light" pitchFamily="34" charset="0"/>
                <a:hlinkClick r:id="rId2"/>
              </a:rPr>
              <a:t>http://www.courses.dp.ua</a:t>
            </a:r>
            <a:endParaRPr lang="uk-UA" sz="2800" b="1" u="sng" dirty="0">
              <a:solidFill>
                <a:srgbClr val="0070C0"/>
              </a:solidFill>
              <a:latin typeface="Ubuntu Light" pitchFamily="34" charset="0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775647"/>
            <a:ext cx="594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/>
              <a:t>Файловый архив с учебными материалами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42" y="1246747"/>
            <a:ext cx="5424685" cy="412646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2051720" y="3861048"/>
            <a:ext cx="24482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49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0943" y="447055"/>
            <a:ext cx="304147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>
                <a:latin typeface="Ubuntu Light" pitchFamily="34" charset="0"/>
              </a:rPr>
              <a:t>Группа </a:t>
            </a:r>
            <a:r>
              <a:rPr lang="ru-RU" sz="2400" b="1" dirty="0" smtClean="0">
                <a:latin typeface="Ubuntu Light" pitchFamily="34" charset="0"/>
              </a:rPr>
              <a:t>в </a:t>
            </a:r>
            <a:r>
              <a:rPr lang="en-US" sz="2400" b="1" dirty="0" smtClean="0">
                <a:latin typeface="Ubuntu Light" pitchFamily="34" charset="0"/>
              </a:rPr>
              <a:t>Facebook</a:t>
            </a:r>
            <a:endParaRPr lang="uk-UA" sz="2400" b="1" u="sng" dirty="0">
              <a:solidFill>
                <a:srgbClr val="0070C0"/>
              </a:solidFill>
              <a:latin typeface="Ubuntu Light" pitchFamily="34" charset="0"/>
            </a:endParaRPr>
          </a:p>
        </p:txBody>
      </p:sp>
      <p:sp>
        <p:nvSpPr>
          <p:cNvPr id="6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493" y="5517232"/>
            <a:ext cx="7409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/>
              <a:t>Когда есть вопрос</a:t>
            </a:r>
            <a:r>
              <a:rPr lang="en-US" sz="2400" i="1" dirty="0"/>
              <a:t>, </a:t>
            </a:r>
            <a:r>
              <a:rPr lang="ru-RU" sz="2400" i="1" dirty="0"/>
              <a:t>идея</a:t>
            </a:r>
            <a:r>
              <a:rPr lang="en-US" sz="2400" i="1" dirty="0"/>
              <a:t> </a:t>
            </a:r>
            <a:r>
              <a:rPr lang="ru-RU" sz="2400" i="1" dirty="0"/>
              <a:t>или интересная информация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71" y="1314426"/>
            <a:ext cx="7431962" cy="252028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9" name="Picture 2" descr="https://facebookbrand.com/wp-content/themes/fb-branding/prj-fb-branding/assets/images/fb-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1269802" cy="12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0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469775" y="332656"/>
            <a:ext cx="8206681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600" b="1" noProof="0" dirty="0" smtClean="0"/>
              <a:t>Какие вопросы не останутся без ответа</a:t>
            </a:r>
            <a:endParaRPr kumimoji="0" lang="uk-UA" sz="3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1750" y="1412776"/>
            <a:ext cx="683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На вопросы которые принесут новую информацию, новые знания.</a:t>
            </a:r>
          </a:p>
        </p:txBody>
      </p:sp>
      <p:sp>
        <p:nvSpPr>
          <p:cNvPr id="4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3" y="2182212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/>
              <a:t>Например:</a:t>
            </a:r>
            <a:r>
              <a:rPr lang="ru-RU" sz="3200" dirty="0"/>
              <a:t> </a:t>
            </a:r>
            <a:r>
              <a:rPr lang="ru-RU" sz="3200" i="1" dirty="0"/>
              <a:t>«Я хочу сделать зелёную</a:t>
            </a:r>
            <a:r>
              <a:rPr lang="en-US" sz="3200" i="1" dirty="0"/>
              <a:t> </a:t>
            </a:r>
            <a:r>
              <a:rPr lang="ru-RU" sz="3200" i="1" dirty="0"/>
              <a:t>тень с размытием у заголовка, я нашел что за это отвечает </a:t>
            </a:r>
            <a:r>
              <a:rPr lang="en-US" sz="3200" i="1" dirty="0"/>
              <a:t>CSS</a:t>
            </a:r>
            <a:r>
              <a:rPr lang="ru-RU" sz="3200" i="1" dirty="0"/>
              <a:t>, и я пишу:</a:t>
            </a:r>
            <a:r>
              <a:rPr lang="en-US" sz="3200" i="1" dirty="0"/>
              <a:t> </a:t>
            </a:r>
            <a:r>
              <a:rPr lang="en-US" sz="3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h1{text-shadow: 2px </a:t>
            </a:r>
            <a:r>
              <a:rPr lang="en-US" sz="32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2px</a:t>
            </a:r>
            <a:r>
              <a:rPr lang="en-US" sz="3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green;}</a:t>
            </a:r>
            <a:r>
              <a:rPr lang="ru-RU" sz="3200" i="1" dirty="0"/>
              <a:t>, но получается только контур тени, в чём проблема?».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0448" y="5373216"/>
            <a:ext cx="497909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685800" y="44624"/>
            <a:ext cx="7772400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sz="3200" b="1" noProof="0" dirty="0"/>
              <a:t>Вопросы на которые </a:t>
            </a:r>
            <a:r>
              <a:rPr lang="ru-RU" sz="3200" b="1" noProof="0" dirty="0" smtClean="0"/>
              <a:t>ответа не будет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3465" y="908720"/>
            <a:ext cx="61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На вопросы цель которых переложить работу на другого.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1398835"/>
            <a:ext cx="5400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b="1" dirty="0"/>
              <a:t>Например:</a:t>
            </a:r>
            <a:r>
              <a:rPr lang="ru-RU" sz="2200" dirty="0"/>
              <a:t> </a:t>
            </a:r>
            <a:r>
              <a:rPr lang="ru-RU" sz="2200" i="1" dirty="0"/>
              <a:t>«Я скачал готовый интернет-магазин, запустил а там фотографии </a:t>
            </a:r>
            <a:r>
              <a:rPr lang="ru-RU" sz="2200" i="1" dirty="0" err="1"/>
              <a:t>налазят</a:t>
            </a:r>
            <a:r>
              <a:rPr lang="ru-RU" sz="2200" i="1" dirty="0"/>
              <a:t> друг на друга, и мне надо чтобы последние товары выводило на главной странице, </a:t>
            </a:r>
            <a:r>
              <a:rPr lang="ru-RU" sz="2200" i="1" dirty="0" smtClean="0"/>
              <a:t>и </a:t>
            </a:r>
            <a:r>
              <a:rPr lang="ru-RU" sz="2200" i="1" dirty="0"/>
              <a:t>еще мне нужно принимать оплату через </a:t>
            </a:r>
            <a:r>
              <a:rPr lang="ru-RU" sz="2200" i="1" dirty="0" smtClean="0"/>
              <a:t>Приват24, в общем я скину сайт посмотрите </a:t>
            </a:r>
            <a:r>
              <a:rPr lang="ru-RU" sz="2200" i="1" dirty="0" err="1" smtClean="0"/>
              <a:t>чё</a:t>
            </a:r>
            <a:r>
              <a:rPr lang="ru-RU" sz="2200" i="1" dirty="0" smtClean="0"/>
              <a:t> там…»</a:t>
            </a:r>
            <a:endParaRPr lang="ru-RU" sz="22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84784"/>
            <a:ext cx="2664297" cy="459627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2053" name="Picture 5" descr="http://kredist.ru/wp-content/uploads/2014/10/%D0%B7%D0%B0%D0%B5%D0%BC-%D1%81-%D0%B8%D1%81%D0%BF%D0%BE%D1%80%D1%87%D0%B5%D0%BD%D0%BD%D0%BE%D0%B9-%D0%BA%D0%B8.jpg"/>
          <p:cNvPicPr>
            <a:picLocks noChangeAspect="1" noChangeArrowheads="1"/>
          </p:cNvPicPr>
          <p:nvPr/>
        </p:nvPicPr>
        <p:blipFill>
          <a:blip r:embed="rId3" cstate="print"/>
          <a:srcRect l="22714" t="13039" r="20669" b="8220"/>
          <a:stretch>
            <a:fillRect/>
          </a:stretch>
        </p:blipFill>
        <p:spPr bwMode="auto">
          <a:xfrm>
            <a:off x="4716016" y="4077072"/>
            <a:ext cx="2389303" cy="2464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Тема №1</a:t>
            </a:r>
          </a:p>
          <a:p>
            <a:pPr algn="ctr"/>
            <a:r>
              <a:rPr lang="ru-RU" sz="6000" dirty="0"/>
              <a:t>Как устроен интернет?</a:t>
            </a:r>
            <a:endParaRPr lang="uk-UA" sz="6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827584" y="2650902"/>
            <a:ext cx="7992888" cy="1282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dirty="0">
                <a:latin typeface="+mj-lt"/>
                <a:ea typeface="+mj-ea"/>
                <a:cs typeface="+mj-cs"/>
              </a:rPr>
              <a:t>Зачем нужен Интернет?</a:t>
            </a:r>
            <a:endParaRPr kumimoji="0" lang="uk-UA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20888"/>
            <a:ext cx="2472805" cy="2088232"/>
          </a:xfrm>
          <a:prstGeom prst="rect">
            <a:avLst/>
          </a:prstGeom>
          <a:noFill/>
        </p:spPr>
      </p:pic>
      <p:pic>
        <p:nvPicPr>
          <p:cNvPr id="22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7671" y="2182305"/>
            <a:ext cx="2058825" cy="2664296"/>
          </a:xfrm>
          <a:prstGeom prst="rect">
            <a:avLst/>
          </a:prstGeom>
          <a:noFill/>
        </p:spPr>
      </p:pic>
      <p:grpSp>
        <p:nvGrpSpPr>
          <p:cNvPr id="2" name="Группа 39"/>
          <p:cNvGrpSpPr/>
          <p:nvPr/>
        </p:nvGrpSpPr>
        <p:grpSpPr>
          <a:xfrm>
            <a:off x="1937111" y="742145"/>
            <a:ext cx="6120680" cy="707421"/>
            <a:chOff x="1979712" y="692696"/>
            <a:chExt cx="6120680" cy="707421"/>
          </a:xfrm>
        </p:grpSpPr>
        <p:pic>
          <p:nvPicPr>
            <p:cNvPr id="17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69269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19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60762" y="69269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21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32970" y="69269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23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5816" y="69269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25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4008" y="69269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26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44208" y="69269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27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692696"/>
              <a:ext cx="767422" cy="648072"/>
            </a:xfrm>
            <a:prstGeom prst="rect">
              <a:avLst/>
            </a:prstGeom>
            <a:noFill/>
          </p:spPr>
        </p:pic>
      </p:grpSp>
      <p:grpSp>
        <p:nvGrpSpPr>
          <p:cNvPr id="3" name="Группа 38"/>
          <p:cNvGrpSpPr/>
          <p:nvPr/>
        </p:nvGrpSpPr>
        <p:grpSpPr>
          <a:xfrm>
            <a:off x="1979712" y="5373216"/>
            <a:ext cx="6120680" cy="707421"/>
            <a:chOff x="1979712" y="5373216"/>
            <a:chExt cx="6120680" cy="707421"/>
          </a:xfrm>
        </p:grpSpPr>
        <p:pic>
          <p:nvPicPr>
            <p:cNvPr id="28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537321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29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60762" y="537321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30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32970" y="5373216"/>
              <a:ext cx="767422" cy="648072"/>
            </a:xfrm>
            <a:prstGeom prst="rect">
              <a:avLst/>
            </a:prstGeom>
            <a:noFill/>
          </p:spPr>
        </p:pic>
        <p:pic>
          <p:nvPicPr>
            <p:cNvPr id="31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5816" y="537321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32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4008" y="537321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33" name="Picture 6" descr="http://muristech.com/wp-content/uploads/2014/05/HP-serv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44208" y="5373216"/>
              <a:ext cx="546657" cy="707421"/>
            </a:xfrm>
            <a:prstGeom prst="rect">
              <a:avLst/>
            </a:prstGeom>
            <a:noFill/>
          </p:spPr>
        </p:pic>
        <p:pic>
          <p:nvPicPr>
            <p:cNvPr id="34" name="Picture 2" descr="http://www.julepmedia.com/wp-content/uploads/2013/08/Julep-Media-Responsive-Website-on-Deskto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5373216"/>
              <a:ext cx="767422" cy="648072"/>
            </a:xfrm>
            <a:prstGeom prst="rect">
              <a:avLst/>
            </a:prstGeom>
            <a:noFill/>
          </p:spPr>
        </p:pic>
      </p:grpSp>
      <p:sp>
        <p:nvSpPr>
          <p:cNvPr id="35" name="Двойная стрелка влево/вправо 34"/>
          <p:cNvSpPr/>
          <p:nvPr/>
        </p:nvSpPr>
        <p:spPr>
          <a:xfrm>
            <a:off x="2945223" y="3262425"/>
            <a:ext cx="4104456" cy="504056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6" name="Picture 10" descr="http://iabcanada.com/wp-content/uploads/2014/11/Interne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86677" y="2590689"/>
            <a:ext cx="1821548" cy="1847529"/>
          </a:xfrm>
          <a:prstGeom prst="rect">
            <a:avLst/>
          </a:prstGeom>
          <a:noFill/>
        </p:spPr>
      </p:pic>
      <p:sp>
        <p:nvSpPr>
          <p:cNvPr id="41" name="Двойная стрелка влево/вправо 40"/>
          <p:cNvSpPr/>
          <p:nvPr/>
        </p:nvSpPr>
        <p:spPr>
          <a:xfrm rot="1867851">
            <a:off x="2453363" y="2022093"/>
            <a:ext cx="1978760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2" name="Двойная стрелка влево/вправо 41"/>
          <p:cNvSpPr/>
          <p:nvPr/>
        </p:nvSpPr>
        <p:spPr>
          <a:xfrm rot="1867851">
            <a:off x="5693723" y="4326966"/>
            <a:ext cx="1978760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Двойная стрелка влево/вправо 42"/>
          <p:cNvSpPr/>
          <p:nvPr/>
        </p:nvSpPr>
        <p:spPr>
          <a:xfrm rot="19152877">
            <a:off x="5689738" y="1997676"/>
            <a:ext cx="1978760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4" name="Двойная стрелка влево/вправо 43"/>
          <p:cNvSpPr/>
          <p:nvPr/>
        </p:nvSpPr>
        <p:spPr>
          <a:xfrm rot="19152877">
            <a:off x="2377369" y="4445948"/>
            <a:ext cx="1978760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Двойная стрелка влево/вправо 44"/>
          <p:cNvSpPr/>
          <p:nvPr/>
        </p:nvSpPr>
        <p:spPr>
          <a:xfrm rot="3581553">
            <a:off x="3916734" y="1884908"/>
            <a:ext cx="995878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7" name="Двойная стрелка влево/вправо 46"/>
          <p:cNvSpPr/>
          <p:nvPr/>
        </p:nvSpPr>
        <p:spPr>
          <a:xfrm rot="3581553">
            <a:off x="5284886" y="4621213"/>
            <a:ext cx="995878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8" name="Двойная стрелка влево/вправо 47"/>
          <p:cNvSpPr/>
          <p:nvPr/>
        </p:nvSpPr>
        <p:spPr>
          <a:xfrm rot="6670140">
            <a:off x="5070682" y="1896412"/>
            <a:ext cx="995878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" name="Двойная стрелка влево/вправо 49"/>
          <p:cNvSpPr/>
          <p:nvPr/>
        </p:nvSpPr>
        <p:spPr>
          <a:xfrm rot="6670140">
            <a:off x="3846546" y="4632715"/>
            <a:ext cx="995878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1" name="Двойная стрелка влево/вправо 50"/>
          <p:cNvSpPr/>
          <p:nvPr/>
        </p:nvSpPr>
        <p:spPr>
          <a:xfrm rot="5400000">
            <a:off x="4585519" y="1878385"/>
            <a:ext cx="864096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2" name="Двойная стрелка влево/вправо 51"/>
          <p:cNvSpPr/>
          <p:nvPr/>
        </p:nvSpPr>
        <p:spPr>
          <a:xfrm rot="5400000">
            <a:off x="4617295" y="4686697"/>
            <a:ext cx="864096" cy="319808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8" name="Picture 7" descr="http://www.androidpolice.com/wp-content/uploads/2015/04/nexus2cee_thumb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97151" y="2182305"/>
            <a:ext cx="648072" cy="648072"/>
          </a:xfrm>
          <a:prstGeom prst="rect">
            <a:avLst/>
          </a:prstGeom>
          <a:noFill/>
        </p:spPr>
      </p:pic>
      <p:sp>
        <p:nvSpPr>
          <p:cNvPr id="39" name="Заголовок 1"/>
          <p:cNvSpPr txBox="1">
            <a:spLocks/>
          </p:cNvSpPr>
          <p:nvPr/>
        </p:nvSpPr>
        <p:spPr>
          <a:xfrm>
            <a:off x="1115616" y="116632"/>
            <a:ext cx="7704856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latin typeface="+mj-lt"/>
                <a:ea typeface="+mj-ea"/>
                <a:cs typeface="+mj-cs"/>
              </a:rPr>
              <a:t>Для передачи данных (информации)</a:t>
            </a:r>
            <a:endParaRPr kumimoji="0" lang="uk-UA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971600" y="6093296"/>
            <a:ext cx="7992888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latin typeface="+mj-lt"/>
                <a:ea typeface="+mj-ea"/>
                <a:cs typeface="+mj-cs"/>
              </a:rPr>
              <a:t>От одного компьютера к другому</a:t>
            </a:r>
            <a:endParaRPr kumimoji="0" lang="uk-UA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3568" y="23488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 чём </a:t>
            </a:r>
            <a:r>
              <a:rPr kumimoji="0" lang="ru-RU" sz="8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курс?</a:t>
            </a:r>
            <a:endParaRPr kumimoji="0" lang="uk-UA" sz="8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1691680" y="2780928"/>
            <a:ext cx="6084676" cy="1282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noProof="0" dirty="0">
                <a:latin typeface="+mj-lt"/>
                <a:ea typeface="+mj-ea"/>
                <a:cs typeface="+mj-cs"/>
              </a:rPr>
              <a:t>Что </a:t>
            </a:r>
            <a:r>
              <a:rPr lang="ru-RU" sz="4400" dirty="0">
                <a:latin typeface="+mj-lt"/>
                <a:ea typeface="+mj-ea"/>
                <a:cs typeface="+mj-cs"/>
              </a:rPr>
              <a:t>Интернет из себя представляет</a:t>
            </a:r>
            <a:r>
              <a:rPr lang="ru-RU" sz="4400" noProof="0" dirty="0">
                <a:latin typeface="+mj-lt"/>
                <a:ea typeface="+mj-ea"/>
                <a:cs typeface="+mj-cs"/>
              </a:rPr>
              <a:t>?</a:t>
            </a:r>
            <a:endParaRPr kumimoji="0" lang="uk-UA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908720"/>
            <a:ext cx="576064" cy="486474"/>
          </a:xfrm>
          <a:prstGeom prst="rect">
            <a:avLst/>
          </a:prstGeom>
          <a:noFill/>
        </p:spPr>
      </p:pic>
      <p:pic>
        <p:nvPicPr>
          <p:cNvPr id="40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576064" cy="486474"/>
          </a:xfrm>
          <a:prstGeom prst="rect">
            <a:avLst/>
          </a:prstGeom>
          <a:noFill/>
        </p:spPr>
      </p:pic>
      <p:pic>
        <p:nvPicPr>
          <p:cNvPr id="46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060848"/>
            <a:ext cx="576064" cy="486474"/>
          </a:xfrm>
          <a:prstGeom prst="rect">
            <a:avLst/>
          </a:prstGeom>
          <a:noFill/>
        </p:spPr>
      </p:pic>
      <p:pic>
        <p:nvPicPr>
          <p:cNvPr id="49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2852936"/>
            <a:ext cx="576064" cy="486474"/>
          </a:xfrm>
          <a:prstGeom prst="rect">
            <a:avLst/>
          </a:prstGeom>
          <a:noFill/>
        </p:spPr>
      </p:pic>
      <p:pic>
        <p:nvPicPr>
          <p:cNvPr id="53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3429000"/>
            <a:ext cx="576064" cy="486474"/>
          </a:xfrm>
          <a:prstGeom prst="rect">
            <a:avLst/>
          </a:prstGeom>
          <a:noFill/>
        </p:spPr>
      </p:pic>
      <p:pic>
        <p:nvPicPr>
          <p:cNvPr id="54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4005064"/>
            <a:ext cx="576064" cy="486474"/>
          </a:xfrm>
          <a:prstGeom prst="rect">
            <a:avLst/>
          </a:prstGeom>
          <a:noFill/>
        </p:spPr>
      </p:pic>
      <p:pic>
        <p:nvPicPr>
          <p:cNvPr id="55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2400" y="5499650"/>
            <a:ext cx="576064" cy="486474"/>
          </a:xfrm>
          <a:prstGeom prst="rect">
            <a:avLst/>
          </a:prstGeom>
          <a:noFill/>
        </p:spPr>
      </p:pic>
      <p:pic>
        <p:nvPicPr>
          <p:cNvPr id="56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5499650"/>
            <a:ext cx="576064" cy="486474"/>
          </a:xfrm>
          <a:prstGeom prst="rect">
            <a:avLst/>
          </a:prstGeom>
          <a:noFill/>
        </p:spPr>
      </p:pic>
      <p:pic>
        <p:nvPicPr>
          <p:cNvPr id="57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499650"/>
            <a:ext cx="576064" cy="486474"/>
          </a:xfrm>
          <a:prstGeom prst="rect">
            <a:avLst/>
          </a:prstGeom>
          <a:noFill/>
        </p:spPr>
      </p:pic>
      <p:pic>
        <p:nvPicPr>
          <p:cNvPr id="61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5499650"/>
            <a:ext cx="576064" cy="486474"/>
          </a:xfrm>
          <a:prstGeom prst="rect">
            <a:avLst/>
          </a:prstGeom>
          <a:noFill/>
        </p:spPr>
      </p:pic>
      <p:pic>
        <p:nvPicPr>
          <p:cNvPr id="62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4077072"/>
            <a:ext cx="576064" cy="486474"/>
          </a:xfrm>
          <a:prstGeom prst="rect">
            <a:avLst/>
          </a:prstGeom>
          <a:noFill/>
        </p:spPr>
      </p:pic>
      <p:pic>
        <p:nvPicPr>
          <p:cNvPr id="63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4077072"/>
            <a:ext cx="576064" cy="486474"/>
          </a:xfrm>
          <a:prstGeom prst="rect">
            <a:avLst/>
          </a:prstGeom>
          <a:noFill/>
        </p:spPr>
      </p:pic>
      <p:pic>
        <p:nvPicPr>
          <p:cNvPr id="64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077072"/>
            <a:ext cx="576064" cy="486474"/>
          </a:xfrm>
          <a:prstGeom prst="rect">
            <a:avLst/>
          </a:prstGeom>
          <a:noFill/>
        </p:spPr>
      </p:pic>
      <p:pic>
        <p:nvPicPr>
          <p:cNvPr id="65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77072"/>
            <a:ext cx="576064" cy="486474"/>
          </a:xfrm>
          <a:prstGeom prst="rect">
            <a:avLst/>
          </a:prstGeom>
          <a:noFill/>
        </p:spPr>
      </p:pic>
      <p:pic>
        <p:nvPicPr>
          <p:cNvPr id="66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836712"/>
            <a:ext cx="576064" cy="486474"/>
          </a:xfrm>
          <a:prstGeom prst="rect">
            <a:avLst/>
          </a:prstGeom>
          <a:noFill/>
        </p:spPr>
      </p:pic>
      <p:pic>
        <p:nvPicPr>
          <p:cNvPr id="67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836712"/>
            <a:ext cx="576064" cy="486474"/>
          </a:xfrm>
          <a:prstGeom prst="rect">
            <a:avLst/>
          </a:prstGeom>
          <a:noFill/>
        </p:spPr>
      </p:pic>
      <p:pic>
        <p:nvPicPr>
          <p:cNvPr id="68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836712"/>
            <a:ext cx="576064" cy="486474"/>
          </a:xfrm>
          <a:prstGeom prst="rect">
            <a:avLst/>
          </a:prstGeom>
          <a:noFill/>
        </p:spPr>
      </p:pic>
      <p:pic>
        <p:nvPicPr>
          <p:cNvPr id="69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836712"/>
            <a:ext cx="576064" cy="486474"/>
          </a:xfrm>
          <a:prstGeom prst="rect">
            <a:avLst/>
          </a:prstGeom>
          <a:noFill/>
        </p:spPr>
      </p:pic>
      <p:pic>
        <p:nvPicPr>
          <p:cNvPr id="70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836712"/>
            <a:ext cx="576064" cy="486474"/>
          </a:xfrm>
          <a:prstGeom prst="rect">
            <a:avLst/>
          </a:prstGeom>
          <a:noFill/>
        </p:spPr>
      </p:pic>
      <p:pic>
        <p:nvPicPr>
          <p:cNvPr id="71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340768"/>
            <a:ext cx="612083" cy="79208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</p:pic>
      <p:pic>
        <p:nvPicPr>
          <p:cNvPr id="73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708920"/>
            <a:ext cx="612083" cy="792088"/>
          </a:xfrm>
          <a:prstGeom prst="rect">
            <a:avLst/>
          </a:prstGeom>
          <a:noFill/>
        </p:spPr>
      </p:pic>
      <p:pic>
        <p:nvPicPr>
          <p:cNvPr id="74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8229" y="3140968"/>
            <a:ext cx="612083" cy="792088"/>
          </a:xfrm>
          <a:prstGeom prst="rect">
            <a:avLst/>
          </a:prstGeom>
          <a:noFill/>
        </p:spPr>
      </p:pic>
      <p:pic>
        <p:nvPicPr>
          <p:cNvPr id="75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437112"/>
            <a:ext cx="612083" cy="79208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</p:pic>
      <p:pic>
        <p:nvPicPr>
          <p:cNvPr id="76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077" y="3068960"/>
            <a:ext cx="612083" cy="792088"/>
          </a:xfrm>
          <a:prstGeom prst="rect">
            <a:avLst/>
          </a:prstGeom>
          <a:noFill/>
        </p:spPr>
      </p:pic>
      <p:pic>
        <p:nvPicPr>
          <p:cNvPr id="77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165" y="1628800"/>
            <a:ext cx="612083" cy="792088"/>
          </a:xfrm>
          <a:prstGeom prst="rect">
            <a:avLst/>
          </a:prstGeom>
          <a:noFill/>
        </p:spPr>
      </p:pic>
      <p:cxnSp>
        <p:nvCxnSpPr>
          <p:cNvPr id="79" name="Прямая соединительная линия 78"/>
          <p:cNvCxnSpPr>
            <a:stCxn id="39" idx="3"/>
            <a:endCxn id="71" idx="1"/>
          </p:cNvCxnSpPr>
          <p:nvPr/>
        </p:nvCxnSpPr>
        <p:spPr>
          <a:xfrm>
            <a:off x="1331641" y="1151957"/>
            <a:ext cx="792087" cy="5848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40" idx="3"/>
            <a:endCxn id="71" idx="1"/>
          </p:cNvCxnSpPr>
          <p:nvPr/>
        </p:nvCxnSpPr>
        <p:spPr>
          <a:xfrm>
            <a:off x="1331640" y="1728021"/>
            <a:ext cx="792088" cy="87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>
            <a:stCxn id="46" idx="3"/>
            <a:endCxn id="71" idx="1"/>
          </p:cNvCxnSpPr>
          <p:nvPr/>
        </p:nvCxnSpPr>
        <p:spPr>
          <a:xfrm flipV="1">
            <a:off x="1331640" y="1736812"/>
            <a:ext cx="792088" cy="5672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65" idx="0"/>
            <a:endCxn id="73" idx="2"/>
          </p:cNvCxnSpPr>
          <p:nvPr/>
        </p:nvCxnSpPr>
        <p:spPr>
          <a:xfrm flipV="1">
            <a:off x="1187624" y="3501008"/>
            <a:ext cx="109813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>
            <a:stCxn id="64" idx="0"/>
            <a:endCxn id="73" idx="2"/>
          </p:cNvCxnSpPr>
          <p:nvPr/>
        </p:nvCxnSpPr>
        <p:spPr>
          <a:xfrm flipV="1">
            <a:off x="1907704" y="3501008"/>
            <a:ext cx="37805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>
            <a:stCxn id="63" idx="0"/>
            <a:endCxn id="73" idx="2"/>
          </p:cNvCxnSpPr>
          <p:nvPr/>
        </p:nvCxnSpPr>
        <p:spPr>
          <a:xfrm flipH="1" flipV="1">
            <a:off x="2285754" y="3501008"/>
            <a:ext cx="34203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>
            <a:stCxn id="73" idx="2"/>
            <a:endCxn id="62" idx="0"/>
          </p:cNvCxnSpPr>
          <p:nvPr/>
        </p:nvCxnSpPr>
        <p:spPr>
          <a:xfrm>
            <a:off x="2285754" y="3501008"/>
            <a:ext cx="106211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>
            <a:stCxn id="61" idx="0"/>
            <a:endCxn id="75" idx="2"/>
          </p:cNvCxnSpPr>
          <p:nvPr/>
        </p:nvCxnSpPr>
        <p:spPr>
          <a:xfrm flipV="1">
            <a:off x="6300192" y="5229200"/>
            <a:ext cx="738090" cy="270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>
            <a:stCxn id="75" idx="2"/>
            <a:endCxn id="56" idx="0"/>
          </p:cNvCxnSpPr>
          <p:nvPr/>
        </p:nvCxnSpPr>
        <p:spPr>
          <a:xfrm>
            <a:off x="7038282" y="5229200"/>
            <a:ext cx="702070" cy="270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>
            <a:stCxn id="75" idx="2"/>
            <a:endCxn id="55" idx="0"/>
          </p:cNvCxnSpPr>
          <p:nvPr/>
        </p:nvCxnSpPr>
        <p:spPr>
          <a:xfrm>
            <a:off x="7038282" y="5229200"/>
            <a:ext cx="1422150" cy="270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>
            <a:stCxn id="57" idx="0"/>
            <a:endCxn id="75" idx="2"/>
          </p:cNvCxnSpPr>
          <p:nvPr/>
        </p:nvCxnSpPr>
        <p:spPr>
          <a:xfrm flipV="1">
            <a:off x="7020272" y="5229200"/>
            <a:ext cx="18010" cy="270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>
            <a:stCxn id="54" idx="1"/>
            <a:endCxn id="74" idx="3"/>
          </p:cNvCxnSpPr>
          <p:nvPr/>
        </p:nvCxnSpPr>
        <p:spPr>
          <a:xfrm flipH="1" flipV="1">
            <a:off x="7380312" y="3537012"/>
            <a:ext cx="576064" cy="7112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>
            <a:stCxn id="53" idx="1"/>
            <a:endCxn id="74" idx="3"/>
          </p:cNvCxnSpPr>
          <p:nvPr/>
        </p:nvCxnSpPr>
        <p:spPr>
          <a:xfrm flipH="1" flipV="1">
            <a:off x="7380312" y="3537012"/>
            <a:ext cx="576064" cy="1352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>
            <a:stCxn id="49" idx="1"/>
            <a:endCxn id="74" idx="3"/>
          </p:cNvCxnSpPr>
          <p:nvPr/>
        </p:nvCxnSpPr>
        <p:spPr>
          <a:xfrm flipH="1">
            <a:off x="7380312" y="3096173"/>
            <a:ext cx="576064" cy="4408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>
            <a:stCxn id="70" idx="2"/>
            <a:endCxn id="77" idx="0"/>
          </p:cNvCxnSpPr>
          <p:nvPr/>
        </p:nvCxnSpPr>
        <p:spPr>
          <a:xfrm>
            <a:off x="4788024" y="1323186"/>
            <a:ext cx="1710183" cy="305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>
            <a:stCxn id="69" idx="2"/>
            <a:endCxn id="77" idx="0"/>
          </p:cNvCxnSpPr>
          <p:nvPr/>
        </p:nvCxnSpPr>
        <p:spPr>
          <a:xfrm>
            <a:off x="5508104" y="1323186"/>
            <a:ext cx="990103" cy="305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>
            <a:stCxn id="68" idx="2"/>
            <a:endCxn id="77" idx="0"/>
          </p:cNvCxnSpPr>
          <p:nvPr/>
        </p:nvCxnSpPr>
        <p:spPr>
          <a:xfrm>
            <a:off x="6228184" y="1323186"/>
            <a:ext cx="270023" cy="305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>
            <a:stCxn id="67" idx="2"/>
            <a:endCxn id="77" idx="0"/>
          </p:cNvCxnSpPr>
          <p:nvPr/>
        </p:nvCxnSpPr>
        <p:spPr>
          <a:xfrm flipH="1">
            <a:off x="6498207" y="1323186"/>
            <a:ext cx="450057" cy="305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>
            <a:stCxn id="66" idx="2"/>
            <a:endCxn id="77" idx="0"/>
          </p:cNvCxnSpPr>
          <p:nvPr/>
        </p:nvCxnSpPr>
        <p:spPr>
          <a:xfrm flipH="1">
            <a:off x="6498207" y="1323186"/>
            <a:ext cx="1170137" cy="3056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>
            <a:stCxn id="75" idx="0"/>
            <a:endCxn id="76" idx="3"/>
          </p:cNvCxnSpPr>
          <p:nvPr/>
        </p:nvCxnSpPr>
        <p:spPr>
          <a:xfrm flipH="1" flipV="1">
            <a:off x="6012160" y="3465004"/>
            <a:ext cx="1026122" cy="9721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>
            <a:stCxn id="76" idx="3"/>
            <a:endCxn id="74" idx="1"/>
          </p:cNvCxnSpPr>
          <p:nvPr/>
        </p:nvCxnSpPr>
        <p:spPr>
          <a:xfrm>
            <a:off x="6012160" y="3465004"/>
            <a:ext cx="756069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>
            <a:stCxn id="73" idx="3"/>
            <a:endCxn id="76" idx="1"/>
          </p:cNvCxnSpPr>
          <p:nvPr/>
        </p:nvCxnSpPr>
        <p:spPr>
          <a:xfrm>
            <a:off x="2591795" y="3104964"/>
            <a:ext cx="2808282" cy="3600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>
            <a:stCxn id="73" idx="0"/>
            <a:endCxn id="71" idx="2"/>
          </p:cNvCxnSpPr>
          <p:nvPr/>
        </p:nvCxnSpPr>
        <p:spPr>
          <a:xfrm flipV="1">
            <a:off x="2285754" y="2132856"/>
            <a:ext cx="144016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>
            <a:stCxn id="71" idx="3"/>
            <a:endCxn id="77" idx="1"/>
          </p:cNvCxnSpPr>
          <p:nvPr/>
        </p:nvCxnSpPr>
        <p:spPr>
          <a:xfrm>
            <a:off x="2735811" y="1736812"/>
            <a:ext cx="3456354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>
            <a:stCxn id="77" idx="2"/>
            <a:endCxn id="76" idx="0"/>
          </p:cNvCxnSpPr>
          <p:nvPr/>
        </p:nvCxnSpPr>
        <p:spPr>
          <a:xfrm flipH="1">
            <a:off x="5706119" y="2420888"/>
            <a:ext cx="792088" cy="6480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Скругленный прямоугольник 138"/>
          <p:cNvSpPr/>
          <p:nvPr/>
        </p:nvSpPr>
        <p:spPr>
          <a:xfrm>
            <a:off x="755576" y="4995594"/>
            <a:ext cx="4320480" cy="1601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Интернет это компьютеры и соединения между </a:t>
            </a:r>
            <a:r>
              <a:rPr lang="ru-RU" sz="2400" b="1" dirty="0" smtClean="0">
                <a:solidFill>
                  <a:schemeClr val="tx1"/>
                </a:solidFill>
              </a:rPr>
              <a:t>ними</a:t>
            </a: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1484784"/>
            <a:ext cx="612083" cy="792088"/>
          </a:xfrm>
          <a:prstGeom prst="rect">
            <a:avLst/>
          </a:prstGeom>
          <a:noFill/>
        </p:spPr>
      </p:pic>
      <p:cxnSp>
        <p:nvCxnSpPr>
          <p:cNvPr id="60" name="Прямая соединительная линия 59"/>
          <p:cNvCxnSpPr>
            <a:stCxn id="77" idx="3"/>
            <a:endCxn id="58" idx="1"/>
          </p:cNvCxnSpPr>
          <p:nvPr/>
        </p:nvCxnSpPr>
        <p:spPr>
          <a:xfrm flipV="1">
            <a:off x="6804248" y="1880828"/>
            <a:ext cx="1152128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2085" y="4005064"/>
            <a:ext cx="612083" cy="792088"/>
          </a:xfrm>
          <a:prstGeom prst="rect">
            <a:avLst/>
          </a:prstGeom>
          <a:noFill/>
        </p:spPr>
      </p:pic>
      <p:cxnSp>
        <p:nvCxnSpPr>
          <p:cNvPr id="78" name="Прямая соединительная линия 77"/>
          <p:cNvCxnSpPr>
            <a:stCxn id="73" idx="3"/>
            <a:endCxn id="72" idx="1"/>
          </p:cNvCxnSpPr>
          <p:nvPr/>
        </p:nvCxnSpPr>
        <p:spPr>
          <a:xfrm>
            <a:off x="2591795" y="3104964"/>
            <a:ext cx="2880290" cy="12961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аголовок 1"/>
          <p:cNvSpPr txBox="1">
            <a:spLocks/>
          </p:cNvSpPr>
          <p:nvPr/>
        </p:nvSpPr>
        <p:spPr>
          <a:xfrm>
            <a:off x="899592" y="116632"/>
            <a:ext cx="7704856" cy="58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>
                <a:latin typeface="+mj-lt"/>
                <a:ea typeface="+mj-ea"/>
                <a:cs typeface="+mj-cs"/>
              </a:rPr>
              <a:t>Интернет – компьютерная сеть</a:t>
            </a:r>
            <a:endParaRPr kumimoji="0" lang="uk-UA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755576" y="1700808"/>
            <a:ext cx="7776864" cy="345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dirty="0"/>
              <a:t>Как компьютеры узнают кому нужно передать информацию?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Скругленный прямоугольник 138"/>
          <p:cNvSpPr/>
          <p:nvPr/>
        </p:nvSpPr>
        <p:spPr>
          <a:xfrm>
            <a:off x="611560" y="404664"/>
            <a:ext cx="8064896" cy="18722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800" b="1" dirty="0">
                <a:solidFill>
                  <a:schemeClr val="tx1"/>
                </a:solidFill>
              </a:rPr>
              <a:t>У каждого компьютера подключенного к Интернету есть уникальный адрес, </a:t>
            </a:r>
            <a:r>
              <a:rPr lang="en-US" sz="2800" b="1" dirty="0">
                <a:solidFill>
                  <a:schemeClr val="tx1"/>
                </a:solidFill>
              </a:rPr>
              <a:t>IP-</a:t>
            </a:r>
            <a:r>
              <a:rPr lang="ru-RU" sz="2800" b="1" dirty="0">
                <a:solidFill>
                  <a:schemeClr val="tx1"/>
                </a:solidFill>
              </a:rPr>
              <a:t>адрес. Также как у каждого из нас есть уникальный номер телефона.</a:t>
            </a:r>
            <a:endParaRPr lang="uk-UA" sz="2800" b="1" dirty="0">
              <a:solidFill>
                <a:schemeClr val="tx1"/>
              </a:solidFill>
            </a:endParaRPr>
          </a:p>
        </p:txBody>
      </p:sp>
      <p:pic>
        <p:nvPicPr>
          <p:cNvPr id="30729" name="Picture 9" descr="http://drtapac.biz/wp-content/uploads/2016/05/crosley-1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9721" y="3082429"/>
            <a:ext cx="2818783" cy="2421335"/>
          </a:xfrm>
          <a:prstGeom prst="rect">
            <a:avLst/>
          </a:prstGeom>
          <a:noFill/>
        </p:spPr>
      </p:pic>
      <p:pic>
        <p:nvPicPr>
          <p:cNvPr id="14" name="Picture 2" descr="http://winetwork.ru/images/configure%20routers/static%20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852936"/>
            <a:ext cx="5760640" cy="2880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611560" y="11663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latin typeface="+mj-lt"/>
                <a:ea typeface="+mj-ea"/>
                <a:cs typeface="+mj-cs"/>
              </a:rPr>
              <a:t>IP</a:t>
            </a:r>
            <a:r>
              <a:rPr lang="ru-RU" sz="4800" b="1" dirty="0">
                <a:latin typeface="+mj-lt"/>
                <a:ea typeface="+mj-ea"/>
                <a:cs typeface="+mj-cs"/>
              </a:rPr>
              <a:t>-</a:t>
            </a:r>
            <a:r>
              <a:rPr lang="ru-RU" sz="4800" b="1" dirty="0" smtClean="0">
                <a:latin typeface="+mj-lt"/>
                <a:ea typeface="+mj-ea"/>
                <a:cs typeface="+mj-cs"/>
              </a:rPr>
              <a:t>адрес</a:t>
            </a: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uk-UA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" name="Заголовок 1"/>
          <p:cNvSpPr txBox="1">
            <a:spLocks/>
          </p:cNvSpPr>
          <p:nvPr/>
        </p:nvSpPr>
        <p:spPr>
          <a:xfrm>
            <a:off x="518864" y="2492896"/>
            <a:ext cx="808558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+mj-cs"/>
              </a:rPr>
              <a:t>IPv6</a:t>
            </a:r>
            <a:r>
              <a:rPr lang="ru-RU" sz="3400" dirty="0">
                <a:latin typeface="+mj-lt"/>
                <a:ea typeface="+mj-ea"/>
                <a:cs typeface="+mj-cs"/>
              </a:rPr>
              <a:t>,</a:t>
            </a:r>
            <a:r>
              <a:rPr lang="en-US" sz="3400" dirty="0"/>
              <a:t> </a:t>
            </a:r>
            <a:r>
              <a:rPr lang="ru-RU" sz="3400" dirty="0"/>
              <a:t>2</a:t>
            </a:r>
            <a:r>
              <a:rPr lang="ru-RU" sz="3400" baseline="30000" dirty="0"/>
              <a:t>128</a:t>
            </a:r>
            <a:r>
              <a:rPr lang="uk-UA" sz="3400" dirty="0"/>
              <a:t> адрес</a:t>
            </a:r>
            <a:r>
              <a:rPr lang="ru-RU" sz="3400" dirty="0"/>
              <a:t>а </a:t>
            </a:r>
            <a:r>
              <a:rPr lang="en-US" sz="3400" dirty="0">
                <a:latin typeface="+mj-lt"/>
                <a:ea typeface="+mj-ea"/>
                <a:cs typeface="+mj-cs"/>
              </a:rPr>
              <a:t>:</a:t>
            </a:r>
            <a:r>
              <a:rPr lang="en-US" sz="3400" dirty="0"/>
              <a:t> </a:t>
            </a:r>
            <a:r>
              <a:rPr lang="en-US" sz="3400" b="1" dirty="0"/>
              <a:t>2001:0db8:11a3:09d7:1f34:8a2e:07a0:765d</a:t>
            </a:r>
            <a:r>
              <a:rPr lang="ru-RU" sz="3400" dirty="0"/>
              <a:t>.</a:t>
            </a:r>
            <a:r>
              <a:rPr lang="en-US" sz="3400" b="1" dirty="0"/>
              <a:t> </a:t>
            </a:r>
            <a:r>
              <a:rPr lang="en-US" sz="3400" dirty="0"/>
              <a:t> </a:t>
            </a:r>
            <a:endParaRPr lang="uk-UA" sz="3400" b="1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971600" y="1052736"/>
            <a:ext cx="7344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/>
              <a:t>IPv4: </a:t>
            </a:r>
            <a:r>
              <a:rPr lang="en-US" sz="3600" b="1" dirty="0"/>
              <a:t>77.222.150.27</a:t>
            </a:r>
            <a:r>
              <a:rPr lang="en-US" sz="3600" dirty="0"/>
              <a:t> – </a:t>
            </a:r>
            <a:r>
              <a:rPr lang="ru-RU" sz="3600" dirty="0"/>
              <a:t>максимально может существовать </a:t>
            </a:r>
            <a:r>
              <a:rPr lang="ru-RU" sz="3600" b="1" dirty="0"/>
              <a:t>2</a:t>
            </a:r>
            <a:r>
              <a:rPr lang="ru-RU" sz="3600" b="1" baseline="30000" dirty="0"/>
              <a:t>32</a:t>
            </a:r>
            <a:r>
              <a:rPr lang="uk-UA" sz="3600" b="1" dirty="0"/>
              <a:t> </a:t>
            </a:r>
            <a:r>
              <a:rPr lang="uk-UA" sz="3600" dirty="0"/>
              <a:t>адрес</a:t>
            </a:r>
            <a:r>
              <a:rPr lang="ru-RU" sz="3600" dirty="0"/>
              <a:t>а</a:t>
            </a:r>
            <a:r>
              <a:rPr lang="uk-UA" sz="3600" dirty="0"/>
              <a:t>.</a:t>
            </a:r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93912" y="3581727"/>
            <a:ext cx="8064896" cy="25115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b="1" dirty="0" smtClean="0">
                <a:solidFill>
                  <a:schemeClr val="tx1"/>
                </a:solidFill>
              </a:rPr>
              <a:t>IP</a:t>
            </a:r>
            <a:r>
              <a:rPr lang="ru-RU" sz="2200" b="1" dirty="0" smtClean="0">
                <a:solidFill>
                  <a:schemeClr val="tx1"/>
                </a:solidFill>
              </a:rPr>
              <a:t>-адреса </a:t>
            </a:r>
            <a:r>
              <a:rPr lang="ru-RU" sz="2200" b="1" dirty="0">
                <a:solidFill>
                  <a:schemeClr val="tx1"/>
                </a:solidFill>
              </a:rPr>
              <a:t>- ограниченный ресурс (</a:t>
            </a:r>
            <a:r>
              <a:rPr lang="en-US" sz="2200" i="1" dirty="0">
                <a:solidFill>
                  <a:schemeClr val="tx1"/>
                </a:solidFill>
              </a:rPr>
              <a:t>IPv4</a:t>
            </a:r>
            <a:r>
              <a:rPr lang="ru-RU" sz="2200" b="1" dirty="0">
                <a:solidFill>
                  <a:schemeClr val="tx1"/>
                </a:solidFill>
              </a:rPr>
              <a:t>), распределением которого занимаются некоммерческие организации, распределяют их среди провайдеров, которые сдают их в аренду клиентам. </a:t>
            </a:r>
            <a:endParaRPr lang="en-US" sz="2200" b="1" dirty="0" smtClean="0">
              <a:solidFill>
                <a:schemeClr val="tx1"/>
              </a:solidFill>
            </a:endParaRPr>
          </a:p>
          <a:p>
            <a:pPr algn="just"/>
            <a:r>
              <a:rPr lang="ru-RU" sz="2200" b="1" dirty="0" smtClean="0">
                <a:solidFill>
                  <a:schemeClr val="tx1"/>
                </a:solidFill>
              </a:rPr>
              <a:t>На базе </a:t>
            </a:r>
            <a:r>
              <a:rPr lang="en-US" sz="2200" b="1" dirty="0" smtClean="0">
                <a:solidFill>
                  <a:schemeClr val="tx1"/>
                </a:solidFill>
              </a:rPr>
              <a:t>IP</a:t>
            </a:r>
            <a:r>
              <a:rPr lang="ru-RU" sz="2200" b="1" dirty="0" smtClean="0">
                <a:solidFill>
                  <a:schemeClr val="tx1"/>
                </a:solidFill>
              </a:rPr>
              <a:t>-адресов осуществляется маршрутизация</a:t>
            </a:r>
            <a:r>
              <a:rPr lang="en-US" sz="2200" b="1" dirty="0" smtClean="0">
                <a:solidFill>
                  <a:schemeClr val="tx1"/>
                </a:solidFill>
              </a:rPr>
              <a:t> – </a:t>
            </a:r>
            <a:r>
              <a:rPr lang="ru-RU" sz="2200" b="1" dirty="0" smtClean="0">
                <a:solidFill>
                  <a:schemeClr val="tx1"/>
                </a:solidFill>
              </a:rPr>
              <a:t>выбор пути по которому будут двигаться пакеты с данными от одного компьютера к другому. </a:t>
            </a:r>
            <a:endParaRPr lang="uk-UA" sz="22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07704" y="6156593"/>
            <a:ext cx="5457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2"/>
              </a:rPr>
              <a:t>http://www.iana.org/numbers</a:t>
            </a:r>
            <a:endParaRPr lang="ru-RU" sz="32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1156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dirty="0">
                <a:latin typeface="+mj-lt"/>
                <a:ea typeface="+mj-ea"/>
                <a:cs typeface="+mj-cs"/>
              </a:rPr>
              <a:t>Как узнать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IP</a:t>
            </a:r>
            <a:r>
              <a:rPr lang="ru-RU" sz="4400" dirty="0" smtClean="0">
                <a:latin typeface="+mj-lt"/>
                <a:ea typeface="+mj-ea"/>
                <a:cs typeface="+mj-cs"/>
              </a:rPr>
              <a:t>-адрес </a:t>
            </a:r>
            <a:r>
              <a:rPr lang="ru-RU" sz="4400" dirty="0">
                <a:latin typeface="+mj-lt"/>
                <a:ea typeface="+mj-ea"/>
                <a:cs typeface="+mj-cs"/>
              </a:rPr>
              <a:t>своего компьютера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uk-U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1560" y="908720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ru-RU" sz="2800" dirty="0">
                <a:latin typeface="+mj-lt"/>
                <a:ea typeface="+mj-ea"/>
                <a:cs typeface="+mj-cs"/>
              </a:rPr>
              <a:t>Консольная команда </a:t>
            </a:r>
            <a:r>
              <a:rPr lang="en-US" sz="2800" b="1" dirty="0" err="1">
                <a:latin typeface="+mj-lt"/>
                <a:ea typeface="+mj-ea"/>
                <a:cs typeface="+mj-cs"/>
              </a:rPr>
              <a:t>ipconfig</a:t>
            </a:r>
            <a:endParaRPr lang="uk-UA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1412776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</a:t>
            </a:r>
            <a:r>
              <a:rPr lang="ru-RU" sz="2400" dirty="0"/>
              <a:t>Запускаем командную строку </a:t>
            </a:r>
            <a:r>
              <a:rPr lang="ru-RU" sz="2400" dirty="0" err="1"/>
              <a:t>Windows</a:t>
            </a:r>
            <a:r>
              <a:rPr lang="ru-RU" sz="2400" dirty="0"/>
              <a:t> (для этого можно нажать кнопки</a:t>
            </a:r>
            <a:r>
              <a:rPr lang="en-US" sz="2400" dirty="0"/>
              <a:t> </a:t>
            </a:r>
            <a:r>
              <a:rPr lang="en-US" sz="2400" b="1" dirty="0"/>
              <a:t>WIN+R</a:t>
            </a:r>
            <a:r>
              <a:rPr lang="ru-RU" sz="2400" dirty="0"/>
              <a:t>), вводим три буквы </a:t>
            </a:r>
            <a:r>
              <a:rPr lang="ru-RU" sz="2400" b="1" dirty="0"/>
              <a:t>CMD</a:t>
            </a:r>
            <a:r>
              <a:rPr lang="ru-RU" sz="2400" dirty="0"/>
              <a:t>, нажимаем </a:t>
            </a:r>
            <a:r>
              <a:rPr lang="ru-RU" sz="2400" dirty="0" err="1"/>
              <a:t>Enter</a:t>
            </a:r>
            <a:r>
              <a:rPr lang="ru-RU" sz="2400" dirty="0"/>
              <a:t>.</a:t>
            </a:r>
            <a:endParaRPr lang="uk-UA" sz="2400" dirty="0"/>
          </a:p>
        </p:txBody>
      </p:sp>
      <p:pic>
        <p:nvPicPr>
          <p:cNvPr id="16386" name="Picture 2" descr="http://aleksandr-krylov.ru/uploads/_pages/28/win_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420888"/>
            <a:ext cx="2232247" cy="19284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6388" name="Picture 4" descr="http://aleksandr-krylov.ru/uploads/_pages/28/winrcm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60165"/>
            <a:ext cx="3196047" cy="18885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/>
          <a:srcRect r="69784" b="78235"/>
          <a:stretch>
            <a:fillRect/>
          </a:stretch>
        </p:blipFill>
        <p:spPr bwMode="auto">
          <a:xfrm>
            <a:off x="2987824" y="5301208"/>
            <a:ext cx="3672408" cy="134030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611560" y="4355812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2</a:t>
            </a:r>
            <a:r>
              <a:rPr lang="en-US" sz="2400" dirty="0"/>
              <a:t>. </a:t>
            </a:r>
            <a:r>
              <a:rPr lang="ru-RU" sz="2400" dirty="0"/>
              <a:t>В окне консоли</a:t>
            </a:r>
            <a:r>
              <a:rPr lang="en-US" sz="2400" dirty="0"/>
              <a:t> (</a:t>
            </a:r>
            <a:r>
              <a:rPr lang="ru-RU" sz="2400" dirty="0"/>
              <a:t>командной строки</a:t>
            </a:r>
            <a:r>
              <a:rPr lang="en-US" sz="2400" dirty="0"/>
              <a:t>)</a:t>
            </a:r>
            <a:r>
              <a:rPr lang="ru-RU" sz="2400" dirty="0"/>
              <a:t> вводим команду </a:t>
            </a:r>
            <a:r>
              <a:rPr lang="en-US" sz="2400" b="1" dirty="0" err="1"/>
              <a:t>ipconfig</a:t>
            </a:r>
            <a:r>
              <a:rPr lang="ru-RU" sz="2400" dirty="0"/>
              <a:t> и жмём </a:t>
            </a:r>
            <a:r>
              <a:rPr lang="en-US" sz="2400" dirty="0"/>
              <a:t>Enter</a:t>
            </a:r>
            <a:r>
              <a:rPr lang="ru-RU" sz="2400" dirty="0"/>
              <a:t>. </a:t>
            </a:r>
            <a:endParaRPr lang="uk-UA" sz="2400" dirty="0"/>
          </a:p>
        </p:txBody>
      </p:sp>
      <p:sp>
        <p:nvSpPr>
          <p:cNvPr id="13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11560" y="332656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dirty="0">
                <a:latin typeface="+mj-lt"/>
                <a:ea typeface="+mj-ea"/>
                <a:cs typeface="+mj-cs"/>
              </a:rPr>
              <a:t>Как узнать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IP</a:t>
            </a:r>
            <a:r>
              <a:rPr lang="ru-RU" sz="4400" dirty="0" smtClean="0">
                <a:latin typeface="+mj-lt"/>
                <a:ea typeface="+mj-ea"/>
                <a:cs typeface="+mj-cs"/>
              </a:rPr>
              <a:t>-адрес </a:t>
            </a:r>
            <a:r>
              <a:rPr lang="ru-RU" sz="4400" dirty="0">
                <a:latin typeface="+mj-lt"/>
                <a:ea typeface="+mj-ea"/>
                <a:cs typeface="+mj-cs"/>
              </a:rPr>
              <a:t>своего компьютера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uk-U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1560" y="98072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ru-RU" sz="2800" dirty="0">
                <a:latin typeface="+mj-lt"/>
                <a:ea typeface="+mj-ea"/>
                <a:cs typeface="+mj-cs"/>
              </a:rPr>
              <a:t>Консольная команда </a:t>
            </a:r>
            <a:r>
              <a:rPr lang="en-US" sz="2800" b="1" dirty="0" err="1">
                <a:latin typeface="+mj-lt"/>
                <a:ea typeface="+mj-ea"/>
                <a:cs typeface="+mj-cs"/>
              </a:rPr>
              <a:t>ipconfig</a:t>
            </a:r>
            <a:endParaRPr lang="uk-UA" sz="2800" b="1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11213"/>
            <a:ext cx="8078157" cy="409277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9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755576" y="1700808"/>
            <a:ext cx="7776864" cy="345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dirty="0" smtClean="0"/>
              <a:t>У </a:t>
            </a:r>
            <a:r>
              <a:rPr lang="en-US" sz="4400" dirty="0" smtClean="0"/>
              <a:t>IP</a:t>
            </a:r>
            <a:r>
              <a:rPr lang="ru-RU" sz="4400" dirty="0" smtClean="0"/>
              <a:t>-адресов есть недостаток…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19067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590872" y="130622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latin typeface="+mj-lt"/>
                <a:ea typeface="+mj-ea"/>
                <a:cs typeface="+mj-cs"/>
              </a:rPr>
              <a:t>DNS – </a:t>
            </a:r>
            <a:r>
              <a:rPr lang="ru-RU" sz="4400" b="1" dirty="0">
                <a:latin typeface="+mj-lt"/>
                <a:ea typeface="+mj-ea"/>
                <a:cs typeface="+mj-cs"/>
              </a:rPr>
              <a:t>всемирная «адресная книга»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" name="Скругленный прямоугольник 80"/>
          <p:cNvSpPr/>
          <p:nvPr/>
        </p:nvSpPr>
        <p:spPr>
          <a:xfrm>
            <a:off x="611560" y="5085184"/>
            <a:ext cx="8064896" cy="11521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solidFill>
                  <a:schemeClr val="tx1"/>
                </a:solidFill>
              </a:rPr>
              <a:t>Основная задача системы доменных имён: узнать </a:t>
            </a:r>
            <a:r>
              <a:rPr lang="en-US" sz="2200" b="1" dirty="0">
                <a:solidFill>
                  <a:schemeClr val="tx1"/>
                </a:solidFill>
              </a:rPr>
              <a:t>IP-</a:t>
            </a:r>
            <a:r>
              <a:rPr lang="ru-RU" sz="2200" b="1" dirty="0">
                <a:solidFill>
                  <a:schemeClr val="tx1"/>
                </a:solidFill>
              </a:rPr>
              <a:t>адрес компьютера который скрывается под тем или иным доменным именем.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endParaRPr lang="uk-UA" sz="2200" b="1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75656" y="4149080"/>
            <a:ext cx="250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wikipedia.org</a:t>
            </a:r>
            <a:endParaRPr lang="uk-UA" sz="3200" b="1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5292080" y="4149080"/>
            <a:ext cx="2803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91.198.174.192</a:t>
            </a:r>
            <a:endParaRPr lang="uk-UA" sz="3200" b="1" dirty="0"/>
          </a:p>
        </p:txBody>
      </p:sp>
      <p:sp>
        <p:nvSpPr>
          <p:cNvPr id="90" name="Стрелка вправо 89"/>
          <p:cNvSpPr/>
          <p:nvPr/>
        </p:nvSpPr>
        <p:spPr>
          <a:xfrm>
            <a:off x="4139952" y="418943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896053" y="764704"/>
            <a:ext cx="326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(Domain Name System) </a:t>
            </a:r>
            <a:endParaRPr lang="uk-UA" sz="2400" b="1" dirty="0"/>
          </a:p>
        </p:txBody>
      </p:sp>
      <p:pic>
        <p:nvPicPr>
          <p:cNvPr id="25602" name="Picture 2" descr="http://www.yellowpages.com.iq/img/yellow_page_pdf_b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0728" y="1628800"/>
            <a:ext cx="2743200" cy="2085976"/>
          </a:xfrm>
          <a:prstGeom prst="rect">
            <a:avLst/>
          </a:prstGeom>
          <a:noFill/>
        </p:spPr>
      </p:pic>
      <p:pic>
        <p:nvPicPr>
          <p:cNvPr id="25606" name="Picture 6" descr="http://nicksherman.com/articles/bellCentennial/in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412776"/>
            <a:ext cx="3272880" cy="245466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Скругленный прямоугольник 87"/>
          <p:cNvSpPr/>
          <p:nvPr/>
        </p:nvSpPr>
        <p:spPr>
          <a:xfrm>
            <a:off x="683568" y="404664"/>
            <a:ext cx="8064896" cy="648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solidFill>
                  <a:schemeClr val="tx1"/>
                </a:solidFill>
              </a:rPr>
              <a:t>Структура доменного имени</a:t>
            </a:r>
            <a:endParaRPr lang="uk-UA" sz="2200" b="1" dirty="0">
              <a:solidFill>
                <a:schemeClr val="tx1"/>
              </a:solidFill>
            </a:endParaRPr>
          </a:p>
        </p:txBody>
      </p:sp>
      <p:pic>
        <p:nvPicPr>
          <p:cNvPr id="2052" name="Picture 4" descr="https://upload.wikimedia.org/wikipedia/commons/thumb/c/cb/DNS-names-ru.svg/800px-DNS-names-ru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6941" y="1702216"/>
            <a:ext cx="7019157" cy="3895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096432" y="116633"/>
            <a:ext cx="6787936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4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Зайдите на: </a:t>
            </a:r>
            <a:r>
              <a:rPr lang="en-US" sz="4400" b="1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http</a:t>
            </a:r>
            <a:r>
              <a:rPr lang="en-US" sz="4400" b="1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://rozetka.ua</a:t>
            </a:r>
            <a:endParaRPr kumimoji="0" lang="uk-UA" sz="4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063" y="5889466"/>
            <a:ext cx="3707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Нажмите </a:t>
            </a:r>
            <a:r>
              <a:rPr lang="en-US" sz="4000" b="1" dirty="0" err="1">
                <a:solidFill>
                  <a:srgbClr val="00B050"/>
                </a:solidFill>
              </a:rPr>
              <a:t>Ctrl+U</a:t>
            </a:r>
            <a:endParaRPr lang="uk-UA" sz="4000" b="1" dirty="0">
              <a:solidFill>
                <a:srgbClr val="00B050"/>
              </a:solidFill>
            </a:endParaRPr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1223"/>
          <a:stretch/>
        </p:blipFill>
        <p:spPr>
          <a:xfrm>
            <a:off x="1979712" y="1124744"/>
            <a:ext cx="5074472" cy="4572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Скругленный прямоугольник 87"/>
          <p:cNvSpPr/>
          <p:nvPr/>
        </p:nvSpPr>
        <p:spPr>
          <a:xfrm>
            <a:off x="683568" y="332656"/>
            <a:ext cx="8064896" cy="648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solidFill>
                  <a:schemeClr val="tx1"/>
                </a:solidFill>
              </a:rPr>
              <a:t>Принцип работы </a:t>
            </a:r>
            <a:r>
              <a:rPr lang="en-US" sz="2200" b="1" dirty="0">
                <a:solidFill>
                  <a:schemeClr val="tx1"/>
                </a:solidFill>
              </a:rPr>
              <a:t>DNS</a:t>
            </a:r>
            <a:endParaRPr lang="uk-UA" sz="2200" b="1" dirty="0">
              <a:solidFill>
                <a:schemeClr val="tx1"/>
              </a:solidFill>
            </a:endParaRPr>
          </a:p>
        </p:txBody>
      </p:sp>
      <p:pic>
        <p:nvPicPr>
          <p:cNvPr id="26626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6776" y="2747392"/>
            <a:ext cx="648072" cy="782216"/>
          </a:xfrm>
          <a:prstGeom prst="rect">
            <a:avLst/>
          </a:prstGeom>
          <a:noFill/>
        </p:spPr>
      </p:pic>
      <p:pic>
        <p:nvPicPr>
          <p:cNvPr id="6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9176" y="2899792"/>
            <a:ext cx="648072" cy="782216"/>
          </a:xfrm>
          <a:prstGeom prst="rect">
            <a:avLst/>
          </a:prstGeom>
          <a:noFill/>
        </p:spPr>
      </p:pic>
      <p:pic>
        <p:nvPicPr>
          <p:cNvPr id="7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1576" y="3052192"/>
            <a:ext cx="648072" cy="782216"/>
          </a:xfrm>
          <a:prstGeom prst="rect">
            <a:avLst/>
          </a:prstGeom>
          <a:noFill/>
        </p:spPr>
      </p:pic>
      <p:pic>
        <p:nvPicPr>
          <p:cNvPr id="8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3976" y="3204592"/>
            <a:ext cx="648072" cy="782216"/>
          </a:xfrm>
          <a:prstGeom prst="rect">
            <a:avLst/>
          </a:prstGeom>
          <a:noFill/>
        </p:spPr>
      </p:pic>
      <p:pic>
        <p:nvPicPr>
          <p:cNvPr id="9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3356992"/>
            <a:ext cx="648072" cy="78221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588224" y="1124744"/>
            <a:ext cx="2376264" cy="147732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Корневые </a:t>
            </a:r>
            <a:r>
              <a:rPr lang="en-US" b="1" dirty="0"/>
              <a:t>DNS</a:t>
            </a:r>
            <a:r>
              <a:rPr lang="ru-RU" b="1" dirty="0"/>
              <a:t> серверы. </a:t>
            </a:r>
            <a:r>
              <a:rPr lang="ru-RU" i="1" dirty="0"/>
              <a:t>Они знают у кого можно спросить о </a:t>
            </a:r>
            <a:r>
              <a:rPr lang="en-US" b="1" i="1" dirty="0"/>
              <a:t>.com, .</a:t>
            </a:r>
            <a:r>
              <a:rPr lang="en-US" b="1" i="1" dirty="0" err="1"/>
              <a:t>ua</a:t>
            </a:r>
            <a:r>
              <a:rPr lang="en-US" b="1" i="1" dirty="0"/>
              <a:t>, .</a:t>
            </a:r>
            <a:r>
              <a:rPr lang="en-US" b="1" i="1" dirty="0" err="1"/>
              <a:t>ru</a:t>
            </a:r>
            <a:r>
              <a:rPr lang="en-US" b="1" i="1" dirty="0"/>
              <a:t>, </a:t>
            </a:r>
            <a:r>
              <a:rPr lang="en-US" b="1" i="1" dirty="0" err="1"/>
              <a:t>.net</a:t>
            </a:r>
            <a:r>
              <a:rPr lang="en-US" i="1" dirty="0"/>
              <a:t> </a:t>
            </a:r>
            <a:r>
              <a:rPr lang="ru-RU" i="1" dirty="0"/>
              <a:t>и т.д.</a:t>
            </a:r>
          </a:p>
        </p:txBody>
      </p:sp>
      <p:pic>
        <p:nvPicPr>
          <p:cNvPr id="11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772816"/>
            <a:ext cx="648072" cy="782216"/>
          </a:xfrm>
          <a:prstGeom prst="rect">
            <a:avLst/>
          </a:prstGeom>
          <a:noFill/>
        </p:spPr>
      </p:pic>
      <p:pic>
        <p:nvPicPr>
          <p:cNvPr id="12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348880"/>
            <a:ext cx="648072" cy="782216"/>
          </a:xfrm>
          <a:prstGeom prst="rect">
            <a:avLst/>
          </a:prstGeom>
          <a:noFill/>
        </p:spPr>
      </p:pic>
      <p:pic>
        <p:nvPicPr>
          <p:cNvPr id="13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924944"/>
            <a:ext cx="648072" cy="782216"/>
          </a:xfrm>
          <a:prstGeom prst="rect">
            <a:avLst/>
          </a:prstGeom>
          <a:noFill/>
        </p:spPr>
      </p:pic>
      <p:pic>
        <p:nvPicPr>
          <p:cNvPr id="14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501008"/>
            <a:ext cx="648072" cy="78221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635896" y="2564904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.com</a:t>
            </a:r>
            <a:endParaRPr lang="ru-RU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83968" y="314096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.</a:t>
            </a:r>
            <a:r>
              <a:rPr lang="en-US" b="1" i="1" dirty="0" err="1"/>
              <a:t>ua</a:t>
            </a:r>
            <a:endParaRPr lang="ru-RU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04048" y="371703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.</a:t>
            </a:r>
            <a:r>
              <a:rPr lang="en-US" b="1" i="1" dirty="0" err="1"/>
              <a:t>ru</a:t>
            </a:r>
            <a:endParaRPr lang="ru-RU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580112" y="42930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.net</a:t>
            </a:r>
            <a:endParaRPr lang="ru-RU" b="1" i="1" dirty="0"/>
          </a:p>
        </p:txBody>
      </p:sp>
      <p:pic>
        <p:nvPicPr>
          <p:cNvPr id="20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158952"/>
            <a:ext cx="648072" cy="78221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39552" y="1412776"/>
            <a:ext cx="2880320" cy="9233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Сервера обслуживающие конкретную зону. </a:t>
            </a:r>
            <a:r>
              <a:rPr lang="ru-RU" i="1" dirty="0"/>
              <a:t>Знают у кого спросить </a:t>
            </a:r>
            <a:r>
              <a:rPr lang="ru-RU" i="1" dirty="0" smtClean="0"/>
              <a:t>о</a:t>
            </a:r>
            <a:r>
              <a:rPr lang="en-US" i="1" smtClean="0"/>
              <a:t> </a:t>
            </a:r>
            <a:r>
              <a:rPr lang="en-US" b="1" smtClean="0">
                <a:solidFill>
                  <a:srgbClr val="0070C0"/>
                </a:solidFill>
              </a:rPr>
              <a:t>.</a:t>
            </a:r>
            <a:r>
              <a:rPr lang="en-US" b="1" dirty="0" err="1" smtClean="0">
                <a:solidFill>
                  <a:srgbClr val="0070C0"/>
                </a:solidFill>
              </a:rPr>
              <a:t>dp</a:t>
            </a:r>
            <a:r>
              <a:rPr lang="ru-RU" b="1" dirty="0" smtClean="0">
                <a:solidFill>
                  <a:srgbClr val="0070C0"/>
                </a:solidFill>
              </a:rPr>
              <a:t>.</a:t>
            </a:r>
            <a:r>
              <a:rPr lang="ru-RU" b="1" dirty="0" err="1" smtClean="0">
                <a:solidFill>
                  <a:srgbClr val="0070C0"/>
                </a:solidFill>
              </a:rPr>
              <a:t>ua</a:t>
            </a:r>
            <a:endParaRPr lang="ru-RU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8784" y="3426752"/>
            <a:ext cx="2125004" cy="20313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DNS </a:t>
            </a:r>
            <a:r>
              <a:rPr lang="ru-RU" b="1" dirty="0" smtClean="0"/>
              <a:t>сервер </a:t>
            </a:r>
            <a:r>
              <a:rPr lang="ru-RU" b="1" dirty="0"/>
              <a:t>обслуживающий </a:t>
            </a:r>
            <a:r>
              <a:rPr lang="ru-RU" b="1" dirty="0" smtClean="0"/>
              <a:t>зону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.dp.ua</a:t>
            </a:r>
            <a:r>
              <a:rPr lang="ru-RU" b="1" dirty="0" smtClean="0"/>
              <a:t>. </a:t>
            </a:r>
            <a:r>
              <a:rPr lang="ru-RU" i="1" dirty="0"/>
              <a:t>Знает </a:t>
            </a:r>
            <a:r>
              <a:rPr lang="en-US" i="1" dirty="0"/>
              <a:t>IP-</a:t>
            </a:r>
            <a:r>
              <a:rPr lang="ru-RU" i="1" dirty="0" smtClean="0"/>
              <a:t>адрес </a:t>
            </a:r>
            <a:r>
              <a:rPr lang="ru-RU" b="1" dirty="0" err="1" smtClean="0">
                <a:solidFill>
                  <a:srgbClr val="0070C0"/>
                </a:solidFill>
              </a:rPr>
              <a:t>site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r>
              <a:rPr lang="en-US" b="1" dirty="0" err="1" smtClean="0">
                <a:solidFill>
                  <a:srgbClr val="0070C0"/>
                </a:solidFill>
              </a:rPr>
              <a:t>dp</a:t>
            </a:r>
            <a:r>
              <a:rPr lang="ru-RU" b="1" dirty="0" smtClean="0">
                <a:solidFill>
                  <a:srgbClr val="0070C0"/>
                </a:solidFill>
              </a:rPr>
              <a:t>.</a:t>
            </a:r>
            <a:r>
              <a:rPr lang="ru-RU" b="1" dirty="0" err="1" smtClean="0">
                <a:solidFill>
                  <a:srgbClr val="0070C0"/>
                </a:solidFill>
              </a:rPr>
              <a:t>ua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ru-RU" dirty="0"/>
              <a:t>и может дать ответ тому кто спрашивает.</a:t>
            </a:r>
            <a:endParaRPr lang="ru-RU" b="1" i="1" dirty="0">
              <a:solidFill>
                <a:srgbClr val="0070C0"/>
              </a:solidFill>
            </a:endParaRPr>
          </a:p>
        </p:txBody>
      </p:sp>
      <p:pic>
        <p:nvPicPr>
          <p:cNvPr id="23" name="Picture 2" descr="http://s1.iconbird.com/ico/0612/iconslandhardware/w256h2561339398364Home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869160"/>
            <a:ext cx="648072" cy="782216"/>
          </a:xfrm>
          <a:prstGeom prst="rect">
            <a:avLst/>
          </a:prstGeom>
          <a:noFill/>
        </p:spPr>
      </p:pic>
      <p:pic>
        <p:nvPicPr>
          <p:cNvPr id="26628" name="Picture 4" descr="http://www.tmskenya.com/wp-content/uploads/2015/05/computer-desktop-apple-i-ma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5949280"/>
            <a:ext cx="820457" cy="674416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308304" y="5025950"/>
            <a:ext cx="1691680" cy="9233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DNS</a:t>
            </a:r>
            <a:r>
              <a:rPr lang="ru-RU" b="1" dirty="0"/>
              <a:t> сервер нашего провайдера.</a:t>
            </a:r>
            <a:endParaRPr lang="ru-RU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59832" y="5949280"/>
            <a:ext cx="2088232" cy="6463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Спрашиваем</a:t>
            </a:r>
            <a:r>
              <a:rPr lang="en-US" b="1" dirty="0" smtClean="0"/>
              <a:t> </a:t>
            </a:r>
            <a:r>
              <a:rPr lang="ru-RU" b="1" dirty="0" err="1" smtClean="0">
                <a:solidFill>
                  <a:srgbClr val="0070C0"/>
                </a:solidFill>
              </a:rPr>
              <a:t>site</a:t>
            </a:r>
            <a:r>
              <a:rPr lang="ru-RU" b="1" dirty="0" smtClean="0">
                <a:solidFill>
                  <a:srgbClr val="0070C0"/>
                </a:solidFill>
              </a:rPr>
              <a:t>.</a:t>
            </a:r>
            <a:r>
              <a:rPr lang="en-US" b="1" dirty="0" err="1" smtClean="0">
                <a:solidFill>
                  <a:srgbClr val="0070C0"/>
                </a:solidFill>
              </a:rPr>
              <a:t>dp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r>
              <a:rPr lang="ru-RU" b="1" dirty="0" err="1" smtClean="0">
                <a:solidFill>
                  <a:srgbClr val="0070C0"/>
                </a:solidFill>
              </a:rPr>
              <a:t>ua</a:t>
            </a:r>
            <a:endParaRPr lang="ru-RU" i="1" dirty="0">
              <a:solidFill>
                <a:srgbClr val="0070C0"/>
              </a:solidFill>
            </a:endParaRPr>
          </a:p>
        </p:txBody>
      </p:sp>
      <p:sp>
        <p:nvSpPr>
          <p:cNvPr id="27" name="Двойная стрелка влево/вправо 26"/>
          <p:cNvSpPr/>
          <p:nvPr/>
        </p:nvSpPr>
        <p:spPr>
          <a:xfrm rot="19046130">
            <a:off x="6064017" y="5655176"/>
            <a:ext cx="486886" cy="202866"/>
          </a:xfrm>
          <a:prstGeom prst="left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70C0"/>
              </a:solidFill>
            </a:endParaRPr>
          </a:p>
        </p:txBody>
      </p:sp>
      <p:sp>
        <p:nvSpPr>
          <p:cNvPr id="30" name="Двойная стрелка влево/вправо 29"/>
          <p:cNvSpPr/>
          <p:nvPr/>
        </p:nvSpPr>
        <p:spPr>
          <a:xfrm rot="621678">
            <a:off x="5222908" y="2821664"/>
            <a:ext cx="2002488" cy="213088"/>
          </a:xfrm>
          <a:prstGeom prst="left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Двойная стрелка влево/вправо 32"/>
          <p:cNvSpPr/>
          <p:nvPr/>
        </p:nvSpPr>
        <p:spPr>
          <a:xfrm rot="18967927">
            <a:off x="6973617" y="4350827"/>
            <a:ext cx="1119903" cy="183176"/>
          </a:xfrm>
          <a:prstGeom prst="left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70C0"/>
              </a:solidFill>
            </a:endParaRPr>
          </a:p>
        </p:txBody>
      </p:sp>
      <p:sp>
        <p:nvSpPr>
          <p:cNvPr id="34" name="Двойная стрелка влево/вправо 33"/>
          <p:cNvSpPr/>
          <p:nvPr/>
        </p:nvSpPr>
        <p:spPr>
          <a:xfrm rot="18796394">
            <a:off x="3492939" y="3799285"/>
            <a:ext cx="903803" cy="195534"/>
          </a:xfrm>
          <a:prstGeom prst="left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3625566" y="476637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.dp.ua</a:t>
            </a:r>
            <a:endParaRPr lang="ru-RU" b="1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95536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noProof="0" dirty="0">
                <a:latin typeface="+mj-lt"/>
                <a:ea typeface="+mj-ea"/>
                <a:cs typeface="+mj-cs"/>
              </a:rPr>
              <a:t>Как </a:t>
            </a:r>
            <a:r>
              <a:rPr lang="ru-RU" sz="4400" b="1" dirty="0">
                <a:latin typeface="+mj-lt"/>
                <a:ea typeface="+mj-ea"/>
                <a:cs typeface="+mj-cs"/>
              </a:rPr>
              <a:t>по имени узнать </a:t>
            </a:r>
            <a:r>
              <a:rPr lang="en-US" sz="4400" b="1" dirty="0">
                <a:latin typeface="+mj-lt"/>
                <a:ea typeface="+mj-ea"/>
                <a:cs typeface="+mj-cs"/>
              </a:rPr>
              <a:t>IP-</a:t>
            </a:r>
            <a:r>
              <a:rPr lang="ru-RU" sz="4400" b="1" dirty="0">
                <a:latin typeface="+mj-lt"/>
                <a:ea typeface="+mj-ea"/>
                <a:cs typeface="+mj-cs"/>
              </a:rPr>
              <a:t>адрес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71600" y="1031376"/>
            <a:ext cx="684076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ru-RU" sz="3000" dirty="0">
                <a:latin typeface="+mj-lt"/>
                <a:ea typeface="+mj-ea"/>
                <a:cs typeface="+mj-cs"/>
              </a:rPr>
              <a:t>Консольная команда </a:t>
            </a:r>
            <a:r>
              <a:rPr lang="en-US" sz="3000" b="1" dirty="0" err="1">
                <a:latin typeface="+mj-lt"/>
                <a:ea typeface="+mj-ea"/>
                <a:cs typeface="+mj-cs"/>
              </a:rPr>
              <a:t>nslookup</a:t>
            </a:r>
            <a:r>
              <a:rPr lang="en-US" sz="3000" b="1" dirty="0">
                <a:latin typeface="+mj-lt"/>
                <a:ea typeface="+mj-ea"/>
                <a:cs typeface="+mj-cs"/>
              </a:rPr>
              <a:t> 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itc.ua</a:t>
            </a:r>
            <a:endParaRPr lang="uk-UA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47453" b="41872"/>
          <a:stretch>
            <a:fillRect/>
          </a:stretch>
        </p:blipFill>
        <p:spPr bwMode="auto">
          <a:xfrm>
            <a:off x="620767" y="1772816"/>
            <a:ext cx="7779138" cy="4360018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9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Чем полезен </a:t>
            </a:r>
            <a:r>
              <a:rPr lang="en-US" b="1" dirty="0"/>
              <a:t>DNS</a:t>
            </a:r>
            <a:endParaRPr lang="uk-UA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619672" y="1491947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Удобная организация структуры сайта</a:t>
            </a:r>
            <a:endParaRPr lang="uk-UA" sz="2800" b="1" dirty="0"/>
          </a:p>
        </p:txBody>
      </p:sp>
      <p:sp>
        <p:nvSpPr>
          <p:cNvPr id="1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552" y="1996003"/>
            <a:ext cx="3672408" cy="2009061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wikipedia.org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de.wikipedia.org</a:t>
            </a:r>
          </a:p>
          <a:p>
            <a:r>
              <a:rPr lang="en-US" sz="2800" b="1" dirty="0"/>
              <a:t>m.wikipedia.org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ru.m.wikipedia.org</a:t>
            </a:r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0032" y="1996003"/>
            <a:ext cx="3672408" cy="2009061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liga.net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finance.liga.net</a:t>
            </a:r>
          </a:p>
          <a:p>
            <a:r>
              <a:rPr lang="en-US" sz="2800" b="1" dirty="0"/>
              <a:t>news.liga.net</a:t>
            </a: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forum.liga.net</a:t>
            </a:r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547664" y="4487867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Разные уровни – разные </a:t>
            </a:r>
            <a:r>
              <a:rPr lang="en-US" sz="2800" b="1" dirty="0"/>
              <a:t>IP-</a:t>
            </a:r>
            <a:r>
              <a:rPr lang="ru-RU" sz="2800" b="1" dirty="0"/>
              <a:t>адреса</a:t>
            </a:r>
            <a:endParaRPr lang="uk-U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51520" y="4991923"/>
            <a:ext cx="4176464" cy="88534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 dirty="0"/>
              <a:t>liga.net</a:t>
            </a:r>
            <a:r>
              <a:rPr lang="ru-RU" sz="2300" b="1" dirty="0"/>
              <a:t> =</a:t>
            </a:r>
            <a:r>
              <a:rPr lang="en-US" sz="2300" b="1" dirty="0"/>
              <a:t>&gt; 193.17.46.89</a:t>
            </a:r>
          </a:p>
          <a:p>
            <a:r>
              <a:rPr lang="en-US" sz="2300" b="1" dirty="0">
                <a:solidFill>
                  <a:schemeClr val="tx1"/>
                </a:solidFill>
              </a:rPr>
              <a:t>finance.liga.net =&gt; 193.17.46.92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0" y="4991923"/>
            <a:ext cx="4248472" cy="88534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 dirty="0"/>
              <a:t>news.liga.net =&gt; 192.17.46.89</a:t>
            </a:r>
          </a:p>
          <a:p>
            <a:r>
              <a:rPr lang="en-US" sz="2300" b="1" dirty="0"/>
              <a:t>forum.liga.net =&gt; 193.17.46.4</a:t>
            </a:r>
            <a:endParaRPr lang="en-US" sz="23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Чем полезен </a:t>
            </a:r>
            <a:r>
              <a:rPr lang="en-US" b="1" dirty="0"/>
              <a:t>DNS</a:t>
            </a:r>
            <a:endParaRPr lang="uk-UA" b="1" dirty="0"/>
          </a:p>
        </p:txBody>
      </p:sp>
      <p:sp>
        <p:nvSpPr>
          <p:cNvPr id="1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19672" y="980728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IP-</a:t>
            </a:r>
            <a:r>
              <a:rPr lang="ru-RU" sz="2800" b="1" dirty="0"/>
              <a:t>адрес меняется, имя остаётся</a:t>
            </a:r>
            <a:endParaRPr lang="uk-UA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5576" y="1842735"/>
            <a:ext cx="8136904" cy="1123712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Перенос сайта на другой сервер не является проблемой, поскольку есть возможность сменить </a:t>
            </a:r>
            <a:r>
              <a:rPr lang="en-US" sz="2000" b="1" dirty="0"/>
              <a:t>IP-</a:t>
            </a:r>
            <a:r>
              <a:rPr lang="ru-RU" sz="2000" b="1" dirty="0"/>
              <a:t>адрес который ассоциирован с именем, пользователи даже ничего не заметят.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19672" y="3553852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Один </a:t>
            </a:r>
            <a:r>
              <a:rPr lang="en-US" sz="2800" b="1" dirty="0"/>
              <a:t>IP-</a:t>
            </a:r>
            <a:r>
              <a:rPr lang="ru-RU" sz="2800" b="1" dirty="0"/>
              <a:t>адрес, много имён</a:t>
            </a:r>
            <a:endParaRPr lang="uk-UA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5576" y="4249504"/>
            <a:ext cx="8136904" cy="1804749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IP-</a:t>
            </a:r>
            <a:r>
              <a:rPr lang="ru-RU" sz="2000" b="1" dirty="0"/>
              <a:t>адрес ресурс дефицитный, да и выделять по отдельному серверу под каждый сайт неразумно. Поэтому и появился «виртуальный </a:t>
            </a:r>
            <a:r>
              <a:rPr lang="ru-RU" sz="2000" b="1" dirty="0" err="1"/>
              <a:t>хостинг</a:t>
            </a:r>
            <a:r>
              <a:rPr lang="ru-RU" sz="2000" b="1" dirty="0"/>
              <a:t>» когда множество сайтов (у каждого своё имя) обслуживается одним сервером занимающих всего 1 </a:t>
            </a:r>
            <a:r>
              <a:rPr lang="en-US" sz="2000" b="1" dirty="0"/>
              <a:t>IP-</a:t>
            </a:r>
            <a:r>
              <a:rPr lang="ru-RU" sz="2000" b="1" dirty="0"/>
              <a:t>адрес. Такой подходи позволяет удешевить услугу хостинга.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39552" y="188640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noProof="0" dirty="0">
                <a:latin typeface="+mj-lt"/>
                <a:ea typeface="+mj-ea"/>
                <a:cs typeface="+mj-cs"/>
              </a:rPr>
              <a:t>Как проверить доступность компьютера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39552" y="908720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ru-RU" sz="2800" dirty="0">
                <a:latin typeface="+mj-lt"/>
                <a:ea typeface="+mj-ea"/>
                <a:cs typeface="+mj-cs"/>
              </a:rPr>
              <a:t>Консольная команда </a:t>
            </a:r>
            <a:r>
              <a:rPr lang="en-US" sz="2800" b="1" dirty="0">
                <a:latin typeface="+mj-lt"/>
                <a:ea typeface="+mj-ea"/>
                <a:cs typeface="+mj-cs"/>
              </a:rPr>
              <a:t>ping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itc.ua</a:t>
            </a:r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620558" cy="453650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9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11560" y="332656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noProof="0" dirty="0">
                <a:latin typeface="+mj-lt"/>
                <a:ea typeface="+mj-ea"/>
                <a:cs typeface="+mj-cs"/>
              </a:rPr>
              <a:t>Трассировка адреса (имени)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1156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</a:pPr>
            <a:r>
              <a:rPr lang="ru-RU" sz="2800" dirty="0">
                <a:latin typeface="+mj-lt"/>
                <a:ea typeface="+mj-ea"/>
                <a:cs typeface="+mj-cs"/>
              </a:rPr>
              <a:t>Консольная команда </a:t>
            </a:r>
            <a:r>
              <a:rPr lang="en-US" sz="2800" b="1" dirty="0" err="1">
                <a:latin typeface="+mj-lt"/>
                <a:ea typeface="+mj-ea"/>
                <a:cs typeface="+mj-cs"/>
              </a:rPr>
              <a:t>tracert</a:t>
            </a:r>
            <a:r>
              <a:rPr lang="en-US" sz="2800" b="1" dirty="0">
                <a:latin typeface="+mj-lt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itc.ua</a:t>
            </a:r>
            <a:endParaRPr lang="uk-UA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7489" b="28836"/>
          <a:stretch>
            <a:fillRect/>
          </a:stretch>
        </p:blipFill>
        <p:spPr bwMode="auto">
          <a:xfrm>
            <a:off x="203786" y="1772816"/>
            <a:ext cx="8688694" cy="388843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9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180528" y="58614"/>
            <a:ext cx="9144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000" b="1" dirty="0">
                <a:latin typeface="+mj-lt"/>
                <a:ea typeface="+mj-ea"/>
                <a:cs typeface="+mj-cs"/>
              </a:rPr>
              <a:t>Регистратор доменных имён</a:t>
            </a:r>
            <a:endParaRPr kumimoji="0" lang="uk-UA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08312" y="6021288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https://godaddy.com/</a:t>
            </a:r>
            <a:endParaRPr lang="uk-UA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52" y="836712"/>
            <a:ext cx="7075553" cy="504118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183778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107504" y="861644"/>
            <a:ext cx="91440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i="1" dirty="0" smtClean="0">
                <a:latin typeface="+mj-lt"/>
                <a:ea typeface="+mj-ea"/>
                <a:cs typeface="+mj-cs"/>
              </a:rPr>
              <a:t>полезные </a:t>
            </a:r>
            <a:r>
              <a:rPr lang="ru-RU" sz="2800" i="1" dirty="0">
                <a:latin typeface="+mj-lt"/>
                <a:ea typeface="+mj-ea"/>
                <a:cs typeface="+mj-cs"/>
              </a:rPr>
              <a:t>данные о доменах, </a:t>
            </a:r>
            <a:r>
              <a:rPr lang="en-US" sz="2800" i="1" dirty="0">
                <a:latin typeface="+mj-lt"/>
                <a:ea typeface="+mj-ea"/>
                <a:cs typeface="+mj-cs"/>
              </a:rPr>
              <a:t>IP</a:t>
            </a:r>
            <a:r>
              <a:rPr lang="ru-RU" sz="2800" i="1" dirty="0">
                <a:latin typeface="+mj-lt"/>
                <a:ea typeface="+mj-ea"/>
                <a:cs typeface="+mj-cs"/>
              </a:rPr>
              <a:t>-адресах и не </a:t>
            </a:r>
            <a:r>
              <a:rPr lang="ru-RU" sz="2800" i="1" dirty="0" smtClean="0">
                <a:latin typeface="+mj-lt"/>
                <a:ea typeface="+mj-ea"/>
                <a:cs typeface="+mj-cs"/>
              </a:rPr>
              <a:t>только</a:t>
            </a:r>
            <a:endParaRPr kumimoji="0" lang="uk-UA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l="1378" t="22532" r="58071" b="18171"/>
          <a:stretch>
            <a:fillRect/>
          </a:stretch>
        </p:blipFill>
        <p:spPr bwMode="auto">
          <a:xfrm>
            <a:off x="2088502" y="1698421"/>
            <a:ext cx="5182005" cy="4104456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3311352" y="6002124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http://2ip.ru/</a:t>
            </a:r>
            <a:endParaRPr lang="uk-UA" sz="28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96804" y="224103"/>
            <a:ext cx="3565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b="1" dirty="0"/>
              <a:t>WHOIS </a:t>
            </a:r>
            <a:r>
              <a:rPr lang="ru-RU" sz="3600" b="1" dirty="0" smtClean="0"/>
              <a:t>сервисы 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0927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Протоколы обмена данными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98613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637220" y="4462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dirty="0">
                <a:latin typeface="+mj-lt"/>
                <a:ea typeface="+mj-ea"/>
                <a:cs typeface="+mj-cs"/>
              </a:rPr>
              <a:t>Протоколы обмена данными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19572" y="764704"/>
            <a:ext cx="8028892" cy="10081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>
                <a:solidFill>
                  <a:schemeClr val="tx1"/>
                </a:solidFill>
              </a:rPr>
              <a:t>Протокол передачи данных – набор правил обмена данными в компьютерной сети.</a:t>
            </a:r>
            <a:endParaRPr lang="uk-UA" sz="2200" b="1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19572" y="1916832"/>
            <a:ext cx="8028892" cy="14401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b="1" dirty="0">
                <a:solidFill>
                  <a:schemeClr val="tx1"/>
                </a:solidFill>
              </a:rPr>
              <a:t>Протоколы (</a:t>
            </a:r>
            <a:r>
              <a:rPr lang="en-US" sz="2000" b="1" dirty="0">
                <a:solidFill>
                  <a:schemeClr val="tx1"/>
                </a:solidFill>
              </a:rPr>
              <a:t>TCP/IP, HTTP </a:t>
            </a:r>
            <a:r>
              <a:rPr lang="ru-RU" sz="2000" b="1" dirty="0">
                <a:solidFill>
                  <a:schemeClr val="tx1"/>
                </a:solidFill>
              </a:rPr>
              <a:t>и др.)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можно сравнить с правилами дорожного движения, вы едете по дороге, везёт вас автомобиль, но весь процесс езды и взаимодействие с другими участниками движения осуществляется по ПДД.</a:t>
            </a:r>
            <a:endParaRPr lang="uk-UA" sz="2000" b="1" dirty="0">
              <a:solidFill>
                <a:schemeClr val="tx1"/>
              </a:solidFill>
            </a:endParaRPr>
          </a:p>
        </p:txBody>
      </p:sp>
      <p:pic>
        <p:nvPicPr>
          <p:cNvPr id="17410" name="Picture 2" descr="http://io.ua/pic_dwl.php?idq=MzSwsDAwiDcyNLc0MjQ0iy8AA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4896129"/>
            <a:ext cx="2316631" cy="1607163"/>
          </a:xfrm>
          <a:prstGeom prst="rect">
            <a:avLst/>
          </a:prstGeom>
          <a:noFill/>
        </p:spPr>
      </p:pic>
      <p:sp>
        <p:nvSpPr>
          <p:cNvPr id="7" name="Скругленный прямоугольник 6"/>
          <p:cNvSpPr/>
          <p:nvPr/>
        </p:nvSpPr>
        <p:spPr>
          <a:xfrm>
            <a:off x="755576" y="3501008"/>
            <a:ext cx="7992888" cy="12241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200" b="1" dirty="0" smtClean="0">
                <a:solidFill>
                  <a:schemeClr val="tx1"/>
                </a:solidFill>
              </a:rPr>
              <a:t>Правила выполняют программы которые «общаются по протоколам»: браузеры, веб-сервера, операционные системы </a:t>
            </a:r>
            <a:r>
              <a:rPr lang="ru-RU" sz="2200" b="1" dirty="0">
                <a:solidFill>
                  <a:schemeClr val="tx1"/>
                </a:solidFill>
              </a:rPr>
              <a:t>и т.д.</a:t>
            </a:r>
            <a:endParaRPr lang="uk-UA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755576" y="-2434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 чём </a:t>
            </a:r>
            <a:r>
              <a:rPr kumimoji="0" lang="ru-RU" sz="5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курс?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683568" y="1412776"/>
            <a:ext cx="8064896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 технологиях</a:t>
            </a:r>
            <a:r>
              <a:rPr kumimoji="0" lang="ru-RU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в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веб-разработке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практиках</a:t>
            </a:r>
            <a:r>
              <a:rPr kumimoji="0" lang="ru-RU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применения технологий и </a:t>
            </a:r>
            <a:r>
              <a:rPr kumimoji="0" lang="ru-RU" sz="3200" b="1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процессе</a:t>
            </a:r>
            <a:r>
              <a:rPr kumimoji="0" lang="ru-RU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1" i="0" u="none" strike="noStrike" kern="1200" cap="none" spc="0" normalizeH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веб-разработки</a:t>
            </a:r>
            <a:r>
              <a:rPr kumimoji="0" lang="ru-RU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сайте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как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маркетинговом инструменте</a:t>
            </a:r>
            <a:r>
              <a:rPr kumimoji="0" lang="ru-RU" sz="3200" b="1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320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 </a:t>
            </a:r>
            <a:r>
              <a:rPr kumimoji="0" lang="ru-RU" sz="3200" b="1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источниках дохода </a:t>
            </a:r>
            <a:r>
              <a:rPr kumimoji="0" lang="ru-RU" sz="320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 </a:t>
            </a:r>
            <a:r>
              <a:rPr kumimoji="0" lang="ru-RU" sz="3200" i="0" u="none" strike="noStrike" kern="1200" cap="none" spc="0" normalizeH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веб-разрабюотке</a:t>
            </a:r>
            <a:r>
              <a:rPr kumimoji="0" lang="ru-RU" sz="3200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ru-RU" sz="32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HTTP</a:t>
            </a:r>
            <a:endParaRPr lang="ru-RU" sz="8000" dirty="0" smtClean="0"/>
          </a:p>
          <a:p>
            <a:pPr algn="ctr"/>
            <a:r>
              <a:rPr lang="en-US" sz="4400" dirty="0" smtClean="0"/>
              <a:t>Hyper Text Transfer Protocol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41585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2662445"/>
            <a:ext cx="2016224" cy="1702659"/>
          </a:xfrm>
          <a:prstGeom prst="rect">
            <a:avLst/>
          </a:prstGeom>
          <a:noFill/>
        </p:spPr>
      </p:pic>
      <p:sp>
        <p:nvSpPr>
          <p:cNvPr id="15" name="Скругленный прямоугольник 14"/>
          <p:cNvSpPr/>
          <p:nvPr/>
        </p:nvSpPr>
        <p:spPr>
          <a:xfrm>
            <a:off x="1331640" y="4797152"/>
            <a:ext cx="6732240" cy="14401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b="1" dirty="0">
                <a:solidFill>
                  <a:schemeClr val="tx1"/>
                </a:solidFill>
              </a:rPr>
              <a:t>HTTP – </a:t>
            </a:r>
            <a:r>
              <a:rPr lang="ru-RU" sz="2200" b="1" dirty="0">
                <a:solidFill>
                  <a:schemeClr val="tx1"/>
                </a:solidFill>
              </a:rPr>
              <a:t>протокол передачи текстовой информации, применяется браузерами и </a:t>
            </a:r>
            <a:r>
              <a:rPr lang="ru-RU" sz="2200" b="1" dirty="0" err="1">
                <a:solidFill>
                  <a:schemeClr val="tx1"/>
                </a:solidFill>
              </a:rPr>
              <a:t>веб-серверами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ru-RU" sz="2200" b="1" dirty="0">
                <a:solidFill>
                  <a:schemeClr val="tx1"/>
                </a:solidFill>
              </a:rPr>
              <a:t>для </a:t>
            </a:r>
            <a:r>
              <a:rPr lang="ru-RU" sz="2200" b="1" dirty="0" smtClean="0">
                <a:solidFill>
                  <a:schemeClr val="tx1"/>
                </a:solidFill>
              </a:rPr>
              <a:t>передачи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ru-RU" sz="2200" b="1" dirty="0" smtClean="0">
                <a:solidFill>
                  <a:schemeClr val="tx1"/>
                </a:solidFill>
              </a:rPr>
              <a:t>страниц сайта</a:t>
            </a:r>
            <a:r>
              <a:rPr lang="en-US" sz="2200" b="1" dirty="0" smtClean="0">
                <a:solidFill>
                  <a:schemeClr val="tx1"/>
                </a:solidFill>
              </a:rPr>
              <a:t> (</a:t>
            </a:r>
            <a:r>
              <a:rPr lang="ru-RU" sz="2200" b="1" dirty="0" smtClean="0">
                <a:solidFill>
                  <a:schemeClr val="tx1"/>
                </a:solidFill>
              </a:rPr>
              <a:t>и других данных</a:t>
            </a:r>
            <a:r>
              <a:rPr lang="en-US" sz="2200" b="1" dirty="0" smtClean="0">
                <a:solidFill>
                  <a:schemeClr val="tx1"/>
                </a:solidFill>
              </a:rPr>
              <a:t>)</a:t>
            </a:r>
            <a:r>
              <a:rPr lang="ru-RU" sz="2200" b="1" dirty="0" smtClean="0">
                <a:solidFill>
                  <a:schemeClr val="tx1"/>
                </a:solidFill>
              </a:rPr>
              <a:t>.</a:t>
            </a:r>
            <a:endParaRPr lang="uk-UA" sz="2200" b="1" dirty="0">
              <a:solidFill>
                <a:schemeClr val="tx1"/>
              </a:solidFill>
            </a:endParaRPr>
          </a:p>
        </p:txBody>
      </p:sp>
      <p:pic>
        <p:nvPicPr>
          <p:cNvPr id="19463" name="Picture 7" descr="http://www.androidpolice.com/wp-content/uploads/2015/04/nexus2cee_thumb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348880"/>
            <a:ext cx="648072" cy="648072"/>
          </a:xfrm>
          <a:prstGeom prst="rect">
            <a:avLst/>
          </a:prstGeom>
          <a:noFill/>
        </p:spPr>
      </p:pic>
      <p:sp>
        <p:nvSpPr>
          <p:cNvPr id="14" name="Двойная стрелка влево/вправо 13"/>
          <p:cNvSpPr/>
          <p:nvPr/>
        </p:nvSpPr>
        <p:spPr>
          <a:xfrm>
            <a:off x="2843808" y="3284984"/>
            <a:ext cx="4104456" cy="360040"/>
          </a:xfrm>
          <a:prstGeom prst="left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90" name="AutoShape 2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2" name="AutoShape 4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294" name="AutoShape 6" descr="Картинки по запросу Apache Software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5511" y="2348880"/>
            <a:ext cx="1724961" cy="2232248"/>
          </a:xfrm>
          <a:prstGeom prst="rect">
            <a:avLst/>
          </a:prstGeom>
          <a:noFill/>
        </p:spPr>
      </p:pic>
      <p:pic>
        <p:nvPicPr>
          <p:cNvPr id="19" name="Picture 8" descr="https://media.licdn.com/mpr/mpr/shrink_200_200/AAEAAQAAAAAAAAcIAAAAJDUwZmI4N2IwLTZmNzctNDdmZS1hZTBiLWYxNTUwZDk2NmFiNQ.png"/>
          <p:cNvPicPr>
            <a:picLocks noChangeAspect="1" noChangeArrowheads="1"/>
          </p:cNvPicPr>
          <p:nvPr/>
        </p:nvPicPr>
        <p:blipFill>
          <a:blip r:embed="rId5" cstate="print"/>
          <a:srcRect l="20787" r="20787"/>
          <a:stretch>
            <a:fillRect/>
          </a:stretch>
        </p:blipFill>
        <p:spPr bwMode="auto">
          <a:xfrm>
            <a:off x="6948264" y="2204864"/>
            <a:ext cx="481950" cy="824880"/>
          </a:xfrm>
          <a:prstGeom prst="rect">
            <a:avLst/>
          </a:prstGeom>
          <a:noFill/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85349" y="361900"/>
            <a:ext cx="856895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/>
              <a:t>HTTP</a:t>
            </a:r>
            <a:r>
              <a:rPr lang="en-US" sz="4400" dirty="0"/>
              <a:t> – </a:t>
            </a:r>
            <a:r>
              <a:rPr lang="ru-RU" sz="4400" dirty="0"/>
              <a:t>правила по которым «общаются» браузер и веб-сервер</a:t>
            </a:r>
          </a:p>
        </p:txBody>
      </p:sp>
      <p:pic>
        <p:nvPicPr>
          <p:cNvPr id="17" name="Picture 2" descr="https://cdn2.iconfinder.com/data/icons/seo-web-optimization-ultimate-part1/512/address-512.png"/>
          <p:cNvPicPr>
            <a:picLocks noChangeAspect="1" noChangeArrowheads="1"/>
          </p:cNvPicPr>
          <p:nvPr/>
        </p:nvPicPr>
        <p:blipFill>
          <a:blip r:embed="rId6" cstate="print"/>
          <a:srcRect t="13287" b="19931"/>
          <a:stretch>
            <a:fillRect/>
          </a:stretch>
        </p:blipFill>
        <p:spPr bwMode="auto">
          <a:xfrm>
            <a:off x="4283967" y="2463690"/>
            <a:ext cx="1121982" cy="74928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45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Заголовок 1"/>
          <p:cNvSpPr txBox="1">
            <a:spLocks/>
          </p:cNvSpPr>
          <p:nvPr/>
        </p:nvSpPr>
        <p:spPr>
          <a:xfrm>
            <a:off x="323528" y="836712"/>
            <a:ext cx="8568952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/>
              <a:t>HTTP</a:t>
            </a:r>
            <a:r>
              <a:rPr lang="en-US" sz="4400" dirty="0"/>
              <a:t> – </a:t>
            </a:r>
            <a:r>
              <a:rPr lang="ru-RU" sz="4400" dirty="0"/>
              <a:t>правила по которым «общаются» браузер и веб-сервер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800" y="2809964"/>
            <a:ext cx="7613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/>
              <a:t>1. Браузер отправлять т.н. </a:t>
            </a:r>
            <a:r>
              <a:rPr lang="en-US" sz="3200" b="1" i="1" dirty="0"/>
              <a:t>HTTP-</a:t>
            </a:r>
            <a:r>
              <a:rPr lang="ru-RU" sz="3200" b="1" i="1" dirty="0"/>
              <a:t>запрос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800" y="3805009"/>
            <a:ext cx="7377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2</a:t>
            </a:r>
            <a:r>
              <a:rPr lang="ru-RU" sz="3200" b="1" i="1" dirty="0"/>
              <a:t>. Веб-сервер возвращает </a:t>
            </a:r>
            <a:r>
              <a:rPr lang="en-US" sz="3200" b="1" i="1" dirty="0"/>
              <a:t>HTTP-</a:t>
            </a:r>
            <a:r>
              <a:rPr lang="ru-RU" sz="3200" b="1" i="1" dirty="0"/>
              <a:t>ответ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800" y="4800054"/>
            <a:ext cx="7757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i="1" dirty="0"/>
              <a:t>3. Веб-сервер вместе с </a:t>
            </a:r>
            <a:r>
              <a:rPr lang="en-US" sz="3200" b="1" i="1" dirty="0"/>
              <a:t>HTTP-</a:t>
            </a:r>
            <a:r>
              <a:rPr lang="ru-RU" sz="3200" b="1" i="1" dirty="0"/>
              <a:t>ответом передаёт запрашиваемую веб-страницу</a:t>
            </a:r>
          </a:p>
        </p:txBody>
      </p:sp>
    </p:spTree>
    <p:extLst>
      <p:ext uri="{BB962C8B-B14F-4D97-AF65-F5344CB8AC3E}">
        <p14:creationId xmlns:p14="http://schemas.microsoft.com/office/powerpoint/2010/main" val="2079177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Облако 20"/>
          <p:cNvSpPr/>
          <p:nvPr/>
        </p:nvSpPr>
        <p:spPr>
          <a:xfrm>
            <a:off x="395536" y="5445224"/>
            <a:ext cx="3096344" cy="100811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Интернет</a:t>
            </a:r>
            <a:endParaRPr lang="uk-UA" sz="2400" b="1" dirty="0"/>
          </a:p>
        </p:txBody>
      </p:sp>
      <p:grpSp>
        <p:nvGrpSpPr>
          <p:cNvPr id="41" name="Группа 40"/>
          <p:cNvGrpSpPr/>
          <p:nvPr/>
        </p:nvGrpSpPr>
        <p:grpSpPr>
          <a:xfrm>
            <a:off x="1464726" y="4149080"/>
            <a:ext cx="922224" cy="749471"/>
            <a:chOff x="2627784" y="4005064"/>
            <a:chExt cx="1224136" cy="1008112"/>
          </a:xfrm>
        </p:grpSpPr>
        <p:pic>
          <p:nvPicPr>
            <p:cNvPr id="1028" name="Picture 4" descr="http://www.itbusiness.com.ua/wp-content/uploads/2015/11/Wi-Fi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99792" y="4194841"/>
              <a:ext cx="1043608" cy="60231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8" name="Скругленный прямоугольник 37"/>
            <p:cNvSpPr/>
            <p:nvPr/>
          </p:nvSpPr>
          <p:spPr>
            <a:xfrm>
              <a:off x="2627784" y="4005064"/>
              <a:ext cx="1224136" cy="100811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1089129" y="1283241"/>
            <a:ext cx="1756139" cy="293879"/>
            <a:chOff x="4836706" y="2309591"/>
            <a:chExt cx="1655516" cy="288032"/>
          </a:xfrm>
        </p:grpSpPr>
        <p:sp>
          <p:nvSpPr>
            <p:cNvPr id="11" name="Стрелка вниз 10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Стрелка вниз 30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84398" y="275129"/>
            <a:ext cx="3055388" cy="955105"/>
            <a:chOff x="3946426" y="735422"/>
            <a:chExt cx="2880320" cy="936104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3946426" y="735422"/>
              <a:ext cx="2880320" cy="936104"/>
              <a:chOff x="3995936" y="836712"/>
              <a:chExt cx="3960440" cy="1296144"/>
            </a:xfrm>
          </p:grpSpPr>
          <p:pic>
            <p:nvPicPr>
              <p:cNvPr id="2" name="Picture 2" descr="Картинки по запросу браузер лого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1056214"/>
                <a:ext cx="915011" cy="915011"/>
              </a:xfrm>
              <a:prstGeom prst="rect">
                <a:avLst/>
              </a:prstGeom>
              <a:noFill/>
              <a:ln w="28575"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6" descr="Картинки по запросу браузер лого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5976" y="1056214"/>
                <a:ext cx="864096" cy="915157"/>
              </a:xfrm>
              <a:prstGeom prst="rect">
                <a:avLst/>
              </a:prstGeom>
              <a:noFill/>
              <a:ln w="28575">
                <a:noFill/>
              </a:ln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Скругленный прямоугольник 5"/>
              <p:cNvSpPr/>
              <p:nvPr/>
            </p:nvSpPr>
            <p:spPr>
              <a:xfrm>
                <a:off x="3995936" y="836712"/>
                <a:ext cx="3960440" cy="1296144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032" name="Picture 8" descr="https://upload.wikimedia.org/wikipedia/commons/thumb/d/d4/Opera_browser_logo_2013.png/220px-Opera_browser_logo_20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403" y="903577"/>
              <a:ext cx="641587" cy="64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Группа 16"/>
          <p:cNvGrpSpPr/>
          <p:nvPr/>
        </p:nvGrpSpPr>
        <p:grpSpPr>
          <a:xfrm>
            <a:off x="462661" y="1643281"/>
            <a:ext cx="3078446" cy="1028575"/>
            <a:chOff x="3946426" y="2492896"/>
            <a:chExt cx="2902057" cy="1008112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3946426" y="2492896"/>
              <a:ext cx="2902057" cy="100811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3" name="Picture 12" descr="https://s-media-cache-ak0.pinimg.com/564x/f2/57/f3/f257f3e5cd3eb4b55b4ac4c9f7ecea1d.jp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538" y="2709543"/>
              <a:ext cx="617469" cy="61746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4" descr="http://www.userlogos.org/files/logos/rosasdeversalles/ubuntu-logo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0" r="8664"/>
            <a:stretch/>
          </p:blipFill>
          <p:spPr bwMode="auto">
            <a:xfrm>
              <a:off x="5004048" y="2667572"/>
              <a:ext cx="751117" cy="70141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6" descr="http://oithelp.nd.edu/assets/60928/apple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7" r="20548"/>
            <a:stretch/>
          </p:blipFill>
          <p:spPr bwMode="auto">
            <a:xfrm>
              <a:off x="5919436" y="2564904"/>
              <a:ext cx="740796" cy="831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Группа 17"/>
          <p:cNvGrpSpPr/>
          <p:nvPr/>
        </p:nvGrpSpPr>
        <p:grpSpPr>
          <a:xfrm>
            <a:off x="484398" y="3155450"/>
            <a:ext cx="3055387" cy="440818"/>
            <a:chOff x="3946426" y="3717032"/>
            <a:chExt cx="2880319" cy="432048"/>
          </a:xfrm>
        </p:grpSpPr>
        <p:sp>
          <p:nvSpPr>
            <p:cNvPr id="46" name="Скругленный прямоугольник 45"/>
            <p:cNvSpPr/>
            <p:nvPr/>
          </p:nvSpPr>
          <p:spPr>
            <a:xfrm>
              <a:off x="3946426" y="3717032"/>
              <a:ext cx="1348138" cy="432048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IP</a:t>
              </a:r>
              <a:r>
                <a:rPr lang="ru-RU" sz="2000" b="1" dirty="0"/>
                <a:t> </a:t>
              </a:r>
              <a:r>
                <a:rPr lang="en-US" sz="2000" b="1" dirty="0"/>
                <a:t>v4</a:t>
              </a:r>
              <a:endParaRPr lang="uk-UA" sz="2000" b="1" dirty="0"/>
            </a:p>
          </p:txBody>
        </p:sp>
        <p:sp>
          <p:nvSpPr>
            <p:cNvPr id="47" name="Скругленный прямоугольник 46"/>
            <p:cNvSpPr/>
            <p:nvPr/>
          </p:nvSpPr>
          <p:spPr>
            <a:xfrm>
              <a:off x="5463268" y="3717032"/>
              <a:ext cx="1363477" cy="432048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IP</a:t>
              </a:r>
              <a:r>
                <a:rPr lang="ru-RU" sz="2000" b="1" dirty="0"/>
                <a:t> </a:t>
              </a:r>
              <a:r>
                <a:rPr lang="en-US" sz="2000" b="1" dirty="0"/>
                <a:t>v6</a:t>
              </a:r>
              <a:endParaRPr lang="uk-UA" sz="2000" b="1" dirty="0"/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110639" y="2723401"/>
            <a:ext cx="1756139" cy="293879"/>
            <a:chOff x="4836706" y="2309591"/>
            <a:chExt cx="1655516" cy="288032"/>
          </a:xfrm>
        </p:grpSpPr>
        <p:sp>
          <p:nvSpPr>
            <p:cNvPr id="49" name="Стрелка вниз 48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Стрелка вниз 49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456651" y="4149080"/>
            <a:ext cx="947927" cy="749472"/>
            <a:chOff x="755576" y="4005064"/>
            <a:chExt cx="1318642" cy="1008112"/>
          </a:xfrm>
        </p:grpSpPr>
        <p:pic>
          <p:nvPicPr>
            <p:cNvPr id="64" name="Picture 2" descr="https://image.freepik.com/free-photo/ethernet-cables-close-up_61-1807.jp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899592" y="4149080"/>
              <a:ext cx="1174626" cy="7824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5" name="Скругленный прямоугольник 64"/>
            <p:cNvSpPr/>
            <p:nvPr/>
          </p:nvSpPr>
          <p:spPr>
            <a:xfrm>
              <a:off x="755576" y="4005064"/>
              <a:ext cx="1224136" cy="100811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9" name="Группа 68"/>
          <p:cNvGrpSpPr/>
          <p:nvPr/>
        </p:nvGrpSpPr>
        <p:grpSpPr>
          <a:xfrm>
            <a:off x="2550132" y="4139337"/>
            <a:ext cx="864096" cy="759411"/>
            <a:chOff x="4283968" y="3987722"/>
            <a:chExt cx="1224136" cy="1025454"/>
          </a:xfrm>
        </p:grpSpPr>
        <p:pic>
          <p:nvPicPr>
            <p:cNvPr id="70" name="Picture 6" descr="http://fr.ill.in.ua/img/forall/a/13817/16_fc.jpg?1414496077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5512" r="25512"/>
            <a:stretch>
              <a:fillRect/>
            </a:stretch>
          </p:blipFill>
          <p:spPr bwMode="auto">
            <a:xfrm>
              <a:off x="4561566" y="3987722"/>
              <a:ext cx="730514" cy="10254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1" name="Скругленный прямоугольник 70"/>
            <p:cNvSpPr/>
            <p:nvPr/>
          </p:nvSpPr>
          <p:spPr>
            <a:xfrm>
              <a:off x="4283968" y="4005064"/>
              <a:ext cx="1224136" cy="100811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2" name="Группа 71"/>
          <p:cNvGrpSpPr/>
          <p:nvPr/>
        </p:nvGrpSpPr>
        <p:grpSpPr>
          <a:xfrm>
            <a:off x="1110639" y="3659505"/>
            <a:ext cx="1756139" cy="293879"/>
            <a:chOff x="4836706" y="2309591"/>
            <a:chExt cx="1655516" cy="288032"/>
          </a:xfrm>
        </p:grpSpPr>
        <p:sp>
          <p:nvSpPr>
            <p:cNvPr id="73" name="Стрелка вниз 72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Стрелка вниз 73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1123814" y="5016513"/>
            <a:ext cx="1756139" cy="293879"/>
            <a:chOff x="4836706" y="2309591"/>
            <a:chExt cx="1655516" cy="288032"/>
          </a:xfrm>
        </p:grpSpPr>
        <p:sp>
          <p:nvSpPr>
            <p:cNvPr id="76" name="Стрелка вниз 75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Стрелка вниз 76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860032" y="3800726"/>
            <a:ext cx="1008112" cy="2713052"/>
            <a:chOff x="4788024" y="3596268"/>
            <a:chExt cx="1008112" cy="2713052"/>
          </a:xfrm>
        </p:grpSpPr>
        <p:pic>
          <p:nvPicPr>
            <p:cNvPr id="78" name="Picture 12" descr="https://s-media-cache-ak0.pinimg.com/564x/f2/57/f3/f257f3e5cd3eb4b55b4ac4c9f7ecea1d.jp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325" y="5458558"/>
              <a:ext cx="654999" cy="63000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4" descr="http://www.userlogos.org/files/logos/rosasdeversalles/ubuntu-logo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0" r="8664"/>
            <a:stretch/>
          </p:blipFill>
          <p:spPr bwMode="auto">
            <a:xfrm>
              <a:off x="4897439" y="4613565"/>
              <a:ext cx="796770" cy="7156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www.hotplug.ru/wp-content/uploads/2012/01/freebsd-logo_no_text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3838110"/>
              <a:ext cx="612782" cy="6024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Скругленный прямоугольник 23"/>
            <p:cNvSpPr/>
            <p:nvPr/>
          </p:nvSpPr>
          <p:spPr>
            <a:xfrm>
              <a:off x="4788024" y="3596268"/>
              <a:ext cx="1008112" cy="271305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6516216" y="3800726"/>
            <a:ext cx="1656184" cy="2713052"/>
            <a:chOff x="6444208" y="3800726"/>
            <a:chExt cx="1656184" cy="2713052"/>
          </a:xfrm>
        </p:grpSpPr>
        <p:pic>
          <p:nvPicPr>
            <p:cNvPr id="1044" name="Picture 20" descr="https://s-media-cache-ak0.pinimg.com/originals/6f/ec/34/6fec3491011da280e8bc44551d04db0d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6976" y="4015830"/>
              <a:ext cx="1411767" cy="655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s://hsto.org/storage2/7ad/814/7c7/7ad8147c79dfe9ddd431168e4426d7c9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83" y="4889597"/>
              <a:ext cx="1195953" cy="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cdn.wp.nginx.com/wp-content/themes/nginx-theme/assets/img/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790" y="5949280"/>
              <a:ext cx="1252138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Скругленный прямоугольник 25"/>
            <p:cNvSpPr/>
            <p:nvPr/>
          </p:nvSpPr>
          <p:spPr>
            <a:xfrm>
              <a:off x="6444208" y="3800726"/>
              <a:ext cx="1656184" cy="271305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6" name="Группа 85"/>
          <p:cNvGrpSpPr/>
          <p:nvPr/>
        </p:nvGrpSpPr>
        <p:grpSpPr>
          <a:xfrm rot="16200000">
            <a:off x="5347191" y="5089822"/>
            <a:ext cx="1756139" cy="293879"/>
            <a:chOff x="4836706" y="2309591"/>
            <a:chExt cx="1655516" cy="288032"/>
          </a:xfrm>
        </p:grpSpPr>
        <p:sp>
          <p:nvSpPr>
            <p:cNvPr id="87" name="Стрелка вниз 86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Стрелка вниз 87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0" name="Группа 89"/>
          <p:cNvGrpSpPr/>
          <p:nvPr/>
        </p:nvGrpSpPr>
        <p:grpSpPr>
          <a:xfrm rot="16200000">
            <a:off x="3885669" y="5649974"/>
            <a:ext cx="580574" cy="606658"/>
            <a:chOff x="4836706" y="2309591"/>
            <a:chExt cx="1655516" cy="288032"/>
          </a:xfrm>
        </p:grpSpPr>
        <p:sp>
          <p:nvSpPr>
            <p:cNvPr id="91" name="Стрелка вниз 90"/>
            <p:cNvSpPr/>
            <p:nvPr/>
          </p:nvSpPr>
          <p:spPr>
            <a:xfrm>
              <a:off x="483670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Стрелка вниз 91"/>
            <p:cNvSpPr/>
            <p:nvPr/>
          </p:nvSpPr>
          <p:spPr>
            <a:xfrm rot="10800000">
              <a:off x="5748816" y="2309591"/>
              <a:ext cx="743406" cy="288032"/>
            </a:xfrm>
            <a:prstGeom prst="down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Заголовок 1"/>
          <p:cNvSpPr txBox="1">
            <a:spLocks/>
          </p:cNvSpPr>
          <p:nvPr/>
        </p:nvSpPr>
        <p:spPr>
          <a:xfrm>
            <a:off x="5113610" y="1136819"/>
            <a:ext cx="3510709" cy="117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5224546" y="564554"/>
            <a:ext cx="3288836" cy="10872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spcBef>
                <a:spcPct val="0"/>
              </a:spcBef>
              <a:defRPr/>
            </a:pPr>
            <a:r>
              <a:rPr lang="ru-RU" sz="2000" b="1" dirty="0">
                <a:solidFill>
                  <a:schemeClr val="tx1"/>
                </a:solidFill>
              </a:rPr>
              <a:t>Протоколов много, но нас затрагивает напрямую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только</a:t>
            </a:r>
            <a:r>
              <a:rPr lang="en-US" sz="2000" b="1" dirty="0">
                <a:solidFill>
                  <a:schemeClr val="tx1"/>
                </a:solidFill>
              </a:rPr>
              <a:t> - </a:t>
            </a:r>
            <a:r>
              <a:rPr lang="ru-RU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HTTP</a:t>
            </a:r>
            <a:endParaRPr lang="uk-UA" sz="2000" b="1" dirty="0">
              <a:solidFill>
                <a:schemeClr val="tx1"/>
              </a:solidFill>
            </a:endParaRPr>
          </a:p>
        </p:txBody>
      </p:sp>
      <p:sp>
        <p:nvSpPr>
          <p:cNvPr id="57" name="Двойная стрелка влево/вправо 56"/>
          <p:cNvSpPr/>
          <p:nvPr/>
        </p:nvSpPr>
        <p:spPr>
          <a:xfrm rot="2554517">
            <a:off x="3069982" y="2359381"/>
            <a:ext cx="3913007" cy="360040"/>
          </a:xfrm>
          <a:prstGeom prst="left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8" name="Picture 2" descr="https://cdn2.iconfinder.com/data/icons/seo-web-optimization-ultimate-part1/512/address-512.png"/>
          <p:cNvPicPr>
            <a:picLocks noChangeAspect="1" noChangeArrowheads="1"/>
          </p:cNvPicPr>
          <p:nvPr/>
        </p:nvPicPr>
        <p:blipFill>
          <a:blip r:embed="rId15" cstate="print"/>
          <a:srcRect t="13287" b="19931"/>
          <a:stretch>
            <a:fillRect/>
          </a:stretch>
        </p:blipFill>
        <p:spPr bwMode="auto">
          <a:xfrm rot="2591579">
            <a:off x="4619912" y="2032587"/>
            <a:ext cx="1121982" cy="74928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5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06010" y="188640"/>
            <a:ext cx="6288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Инструменты разработчика в браузере</a:t>
            </a:r>
          </a:p>
          <a:p>
            <a:pPr algn="ctr"/>
            <a:r>
              <a:rPr lang="en-US" sz="2800" b="1" dirty="0"/>
              <a:t> (</a:t>
            </a:r>
            <a:r>
              <a:rPr lang="ru-RU" sz="2800" b="1" dirty="0"/>
              <a:t>клавиша </a:t>
            </a:r>
            <a:r>
              <a:rPr lang="en-US" sz="2800" b="1" dirty="0"/>
              <a:t>F12</a:t>
            </a:r>
            <a:r>
              <a:rPr lang="ru-RU" sz="2800" b="1" dirty="0"/>
              <a:t>, закладка </a:t>
            </a:r>
            <a:r>
              <a:rPr lang="en-US" sz="2800" b="1" dirty="0"/>
              <a:t>Network)</a:t>
            </a:r>
            <a:endParaRPr lang="ru-RU" sz="2800" b="1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088" y="1288589"/>
            <a:ext cx="7346344" cy="5308763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2" name="Стрелка вправо 1"/>
          <p:cNvSpPr/>
          <p:nvPr/>
        </p:nvSpPr>
        <p:spPr>
          <a:xfrm rot="13595124">
            <a:off x="2752559" y="3023576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Стрелка вправо 6"/>
          <p:cNvSpPr/>
          <p:nvPr/>
        </p:nvSpPr>
        <p:spPr>
          <a:xfrm rot="9477063">
            <a:off x="1595368" y="4143206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Так о чём наш курс?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15457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19" y="2719960"/>
            <a:ext cx="1915328" cy="14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 descr="https://lh3.ggpht.com/O0aW5qsyCkR2i7Bu-jUU1b5BWA_NygJ6ui4MgaAvL7gfqvVWqkOBscDaq4pn-vkwByUx=w3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337553" y="3014427"/>
            <a:ext cx="829146" cy="829146"/>
          </a:xfrm>
          <a:prstGeom prst="rect">
            <a:avLst/>
          </a:prstGeom>
          <a:noFill/>
        </p:spPr>
      </p:pic>
      <p:sp>
        <p:nvSpPr>
          <p:cNvPr id="2" name="Стрелка вправо 1"/>
          <p:cNvSpPr/>
          <p:nvPr/>
        </p:nvSpPr>
        <p:spPr>
          <a:xfrm>
            <a:off x="2400566" y="3140968"/>
            <a:ext cx="46204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4" cstate="print"/>
          <a:srcRect l="51392" r="9681"/>
          <a:stretch/>
        </p:blipFill>
        <p:spPr bwMode="auto">
          <a:xfrm>
            <a:off x="3105233" y="2710407"/>
            <a:ext cx="1285034" cy="1437187"/>
          </a:xfrm>
          <a:prstGeom prst="rect">
            <a:avLst/>
          </a:prstGeom>
          <a:noFill/>
        </p:spPr>
      </p:pic>
      <p:pic>
        <p:nvPicPr>
          <p:cNvPr id="3" name="Picture 2" descr="https://qph.ec.quoracdn.net/main-qimg-8d8bd807a3edb9d9fb8b8466785dd1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5" y="2887638"/>
            <a:ext cx="1082725" cy="10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Стрелка вправо 23"/>
          <p:cNvSpPr/>
          <p:nvPr/>
        </p:nvSpPr>
        <p:spPr>
          <a:xfrm>
            <a:off x="6409318" y="3140968"/>
            <a:ext cx="46204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8439329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право 38"/>
          <p:cNvSpPr/>
          <p:nvPr/>
        </p:nvSpPr>
        <p:spPr>
          <a:xfrm>
            <a:off x="4632886" y="3140968"/>
            <a:ext cx="46204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7793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coffeecup.com/images/screenshots/responsive-layout-maker-pro/rlm-responsiv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26" y="2901670"/>
            <a:ext cx="1435113" cy="10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humbsplus.tutsplus.com/uploads/users/48/posts/26346/preview_image/gsap-1.png?height=300&amp;width=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73" y="2956683"/>
            <a:ext cx="1364091" cy="94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pic>
        <p:nvPicPr>
          <p:cNvPr id="53" name="Picture 4" descr="http://www.voxvoi.com/Content/images/sm-logo6.png"/>
          <p:cNvPicPr>
            <a:picLocks noChangeAspect="1" noChangeArrowheads="1"/>
          </p:cNvPicPr>
          <p:nvPr/>
        </p:nvPicPr>
        <p:blipFill rotWithShape="1">
          <a:blip r:embed="rId4" cstate="print"/>
          <a:srcRect l="9766" r="49961"/>
          <a:stretch/>
        </p:blipFill>
        <p:spPr bwMode="auto">
          <a:xfrm>
            <a:off x="1237662" y="2595623"/>
            <a:ext cx="1394149" cy="1666755"/>
          </a:xfrm>
          <a:prstGeom prst="rect">
            <a:avLst/>
          </a:prstGeom>
          <a:noFill/>
        </p:spPr>
      </p:pic>
      <p:sp>
        <p:nvSpPr>
          <p:cNvPr id="54" name="Стрелка вправо 53"/>
          <p:cNvSpPr/>
          <p:nvPr/>
        </p:nvSpPr>
        <p:spPr>
          <a:xfrm>
            <a:off x="387807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294146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трелка вправо 55"/>
          <p:cNvSpPr/>
          <p:nvPr/>
        </p:nvSpPr>
        <p:spPr>
          <a:xfrm>
            <a:off x="3019618" y="3140968"/>
            <a:ext cx="46204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трелка вправо 56"/>
          <p:cNvSpPr/>
          <p:nvPr/>
        </p:nvSpPr>
        <p:spPr>
          <a:xfrm>
            <a:off x="5621371" y="3140968"/>
            <a:ext cx="46204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8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358562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323389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трелка вправо 56"/>
          <p:cNvSpPr/>
          <p:nvPr/>
        </p:nvSpPr>
        <p:spPr>
          <a:xfrm>
            <a:off x="3420148" y="3140968"/>
            <a:ext cx="5352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1179172" y="2160041"/>
            <a:ext cx="1882414" cy="2537918"/>
            <a:chOff x="1613384" y="2205764"/>
            <a:chExt cx="1882414" cy="2537918"/>
          </a:xfrm>
        </p:grpSpPr>
        <p:pic>
          <p:nvPicPr>
            <p:cNvPr id="1026" name="Picture 2" descr="https://jump-studio.net/upload/medialibrary/5ef/5ef7c766369ddf15264ff4ea63869c0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159" y="2205764"/>
              <a:ext cx="1861639" cy="122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http://ebdesigns.us/wp-content/uploads/2016/03/Font-Awesome-Icons-For-Blogg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384" y="3633876"/>
              <a:ext cx="1882414" cy="1109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://www.uxmatters.com/mt/archives/2011/02/images/Figure1_Wiref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82" y="2092946"/>
            <a:ext cx="3650845" cy="2672109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8161" y="2585441"/>
            <a:ext cx="1923679" cy="1923679"/>
          </a:xfrm>
          <a:prstGeom prst="rect">
            <a:avLst/>
          </a:prstGeom>
          <a:noFill/>
        </p:spPr>
      </p:pic>
      <p:pic>
        <p:nvPicPr>
          <p:cNvPr id="1038" name="Picture 14" descr="https://camo.githubusercontent.com/02ed3f6695f288aedec24c2a329c667281efef5f/687474703a2f2f707265636973696f6e2d736f6674776172652e636f6d2f77702d636f6e74656e742f75706c6f6164732f323031342f30342f6a5175726572792e6769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807622"/>
            <a:ext cx="1479315" cy="147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444809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358424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трелка вправо 55"/>
          <p:cNvSpPr/>
          <p:nvPr/>
        </p:nvSpPr>
        <p:spPr>
          <a:xfrm>
            <a:off x="3059832" y="3068960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6041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Стрелка вправо 29"/>
          <p:cNvSpPr/>
          <p:nvPr/>
        </p:nvSpPr>
        <p:spPr>
          <a:xfrm>
            <a:off x="6012160" y="3043725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7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Кому</a:t>
            </a:r>
            <a:r>
              <a:rPr kumimoji="0" lang="ru-RU" sz="5400" b="1" i="0" u="none" strike="noStrike" kern="1200" cap="none" spc="0" normalizeH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будет полезен курс?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43608" y="1862822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70C0"/>
                </a:solidFill>
              </a:rPr>
              <a:t>Программист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00B050"/>
                </a:solidFill>
              </a:rPr>
              <a:t>Дизайнер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Р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roject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anager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uality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ssurance</a:t>
            </a:r>
            <a:r>
              <a:rPr lang="ru-RU" sz="3600" b="1" dirty="0"/>
              <a:t>, </a:t>
            </a:r>
            <a:r>
              <a:rPr lang="ru-RU" sz="3600" b="1" dirty="0" err="1">
                <a:solidFill>
                  <a:srgbClr val="7030A0"/>
                </a:solidFill>
              </a:rPr>
              <a:t>Копирайтер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FF0000"/>
                </a:solidFill>
              </a:rPr>
              <a:t>H</a:t>
            </a:r>
            <a:r>
              <a:rPr lang="en-US" sz="3600" b="1" dirty="0" err="1">
                <a:solidFill>
                  <a:srgbClr val="FF0000"/>
                </a:solidFill>
              </a:rPr>
              <a:t>uman</a:t>
            </a:r>
            <a:r>
              <a:rPr lang="en-US" sz="3600" b="1" dirty="0">
                <a:solidFill>
                  <a:srgbClr val="FF0000"/>
                </a:solidFill>
              </a:rPr>
              <a:t> Resource</a:t>
            </a:r>
            <a:r>
              <a:rPr lang="ru-RU" sz="3600" b="1" dirty="0"/>
              <a:t>, </a:t>
            </a:r>
            <a:r>
              <a:rPr lang="ru-RU" sz="3600" b="1" dirty="0" err="1">
                <a:solidFill>
                  <a:schemeClr val="accent5">
                    <a:lumMod val="75000"/>
                  </a:schemeClr>
                </a:solidFill>
              </a:rPr>
              <a:t>Маркетолог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C00000"/>
                </a:solidFill>
              </a:rPr>
              <a:t>C</a:t>
            </a:r>
            <a:r>
              <a:rPr lang="en-US" sz="3600" b="1" dirty="0" err="1">
                <a:solidFill>
                  <a:srgbClr val="C00000"/>
                </a:solidFill>
              </a:rPr>
              <a:t>hief</a:t>
            </a:r>
            <a:r>
              <a:rPr lang="en-US" sz="3600" b="1" dirty="0">
                <a:solidFill>
                  <a:srgbClr val="C00000"/>
                </a:solidFill>
              </a:rPr>
              <a:t> Executive Officer</a:t>
            </a:r>
            <a:r>
              <a:rPr lang="ru-RU" sz="3600" b="1" dirty="0"/>
              <a:t>, </a:t>
            </a:r>
            <a:r>
              <a:rPr lang="ru-RU" sz="3600" b="1" dirty="0">
                <a:solidFill>
                  <a:srgbClr val="00B0F0"/>
                </a:solidFill>
              </a:rPr>
              <a:t>Предприниматель…</a:t>
            </a:r>
            <a:endParaRPr lang="ru-RU" sz="3600" b="1" dirty="0"/>
          </a:p>
        </p:txBody>
      </p:sp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Стрелка вправо 36"/>
          <p:cNvSpPr/>
          <p:nvPr/>
        </p:nvSpPr>
        <p:spPr>
          <a:xfrm rot="10800000">
            <a:off x="3491881" y="2873997"/>
            <a:ext cx="473806" cy="605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37"/>
          <p:cNvSpPr/>
          <p:nvPr/>
        </p:nvSpPr>
        <p:spPr>
          <a:xfrm>
            <a:off x="5724128" y="2873998"/>
            <a:ext cx="473806" cy="605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2247812" y="86027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444809" y="2888940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358424" y="2888940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http://www.julepmedia.com/wp-content/uploads/2013/08/Julep-Media-Responsive-Website-on-Desk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25643"/>
            <a:ext cx="2016224" cy="1702659"/>
          </a:xfrm>
          <a:prstGeom prst="rect">
            <a:avLst/>
          </a:prstGeom>
          <a:noFill/>
        </p:spPr>
      </p:pic>
      <p:pic>
        <p:nvPicPr>
          <p:cNvPr id="29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2095" y="2060848"/>
            <a:ext cx="1724961" cy="2232248"/>
          </a:xfrm>
          <a:prstGeom prst="rect">
            <a:avLst/>
          </a:prstGeom>
          <a:noFill/>
        </p:spPr>
      </p:pic>
      <p:pic>
        <p:nvPicPr>
          <p:cNvPr id="32" name="Picture 2" descr="https://lh3.googleusercontent.com/-T4P4KKwmRAc/Vd1b4I19ugI/AAAAAAAABM8/uq2EaO9T7gU/w1280-h663/HTTP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2893770"/>
            <a:ext cx="1093512" cy="566405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2257368" y="4437112"/>
            <a:ext cx="4825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B050"/>
                </a:solidFill>
              </a:rPr>
              <a:t>FRONTEND</a:t>
            </a:r>
            <a:r>
              <a:rPr lang="en-US" sz="4000" b="1" dirty="0" smtClean="0"/>
              <a:t>/</a:t>
            </a:r>
            <a:r>
              <a:rPr lang="en-US" sz="4000" b="1" dirty="0" smtClean="0">
                <a:solidFill>
                  <a:srgbClr val="0070C0"/>
                </a:solidFill>
              </a:rPr>
              <a:t>BACKEND</a:t>
            </a:r>
            <a:endParaRPr lang="ru-RU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6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lucene.apache.org/images/mantle-as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373018"/>
            <a:ext cx="1998582" cy="786967"/>
          </a:xfrm>
          <a:prstGeom prst="rect">
            <a:avLst/>
          </a:prstGeom>
          <a:noFill/>
        </p:spPr>
      </p:pic>
      <p:pic>
        <p:nvPicPr>
          <p:cNvPr id="43" name="Picture 8" descr="http://connarti.com/wp-content/uploads/2015/01/ph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886" y="2132856"/>
            <a:ext cx="1566218" cy="1044145"/>
          </a:xfrm>
          <a:prstGeom prst="rect">
            <a:avLst/>
          </a:prstGeom>
          <a:noFill/>
        </p:spPr>
      </p:pic>
      <p:pic>
        <p:nvPicPr>
          <p:cNvPr id="44" name="Picture 10" descr="https://www.mysql.com/common/logos/logo-mysql-170x1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6395" y="2314020"/>
            <a:ext cx="1349981" cy="913224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371874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310079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203848" y="2478469"/>
            <a:ext cx="40127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0"/>
          <p:cNvSpPr/>
          <p:nvPr/>
        </p:nvSpPr>
        <p:spPr>
          <a:xfrm>
            <a:off x="5940152" y="2478469"/>
            <a:ext cx="40127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http://your-world.at.ua/_ld/10/10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5556232" cy="17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5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 descr="http://cloudproxy.sucuri.net/images/wordpress.jpg"/>
          <p:cNvPicPr>
            <a:picLocks noChangeAspect="1" noChangeArrowheads="1"/>
          </p:cNvPicPr>
          <p:nvPr/>
        </p:nvPicPr>
        <p:blipFill>
          <a:blip r:embed="rId2" cstate="print"/>
          <a:srcRect l="4593" t="17717" r="4593" b="17717"/>
          <a:stretch>
            <a:fillRect/>
          </a:stretch>
        </p:blipFill>
        <p:spPr bwMode="auto">
          <a:xfrm>
            <a:off x="4229155" y="2996375"/>
            <a:ext cx="3650674" cy="865250"/>
          </a:xfrm>
          <a:prstGeom prst="rect">
            <a:avLst/>
          </a:prstGeom>
          <a:noFill/>
        </p:spPr>
      </p:pic>
      <p:pic>
        <p:nvPicPr>
          <p:cNvPr id="28" name="Picture 2" descr="http://rma-avistar.ru/img/sistema-upravleniya-saitom.jpg"/>
          <p:cNvPicPr>
            <a:picLocks noChangeAspect="1" noChangeArrowheads="1"/>
          </p:cNvPicPr>
          <p:nvPr/>
        </p:nvPicPr>
        <p:blipFill>
          <a:blip r:embed="rId3" cstate="print"/>
          <a:srcRect l="2362" t="4017" r="4724" b="4017"/>
          <a:stretch>
            <a:fillRect/>
          </a:stretch>
        </p:blipFill>
        <p:spPr bwMode="auto">
          <a:xfrm>
            <a:off x="1264172" y="2916374"/>
            <a:ext cx="1761589" cy="1025253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401062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трелка вправо 54"/>
          <p:cNvSpPr/>
          <p:nvPr/>
        </p:nvSpPr>
        <p:spPr>
          <a:xfrm>
            <a:off x="8280891" y="3140968"/>
            <a:ext cx="462048" cy="57606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3426823" y="3140968"/>
            <a:ext cx="40127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0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Стрелка вправо 50"/>
          <p:cNvSpPr/>
          <p:nvPr/>
        </p:nvSpPr>
        <p:spPr>
          <a:xfrm>
            <a:off x="4754213" y="3032956"/>
            <a:ext cx="552462" cy="792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40" name="Picture 16" descr="https://media.licdn.com/mpr/mpr/AAEAAQAAAAAAAAPkAAAAJDkzYjM3Zjk5LTEwYTgtNDE2MC1hZWQ2LWZkNGNmNzBiNjk0M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57" y="2508667"/>
            <a:ext cx="3211963" cy="18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086814" y="859359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54" name="Стрелка вправо 53"/>
          <p:cNvSpPr/>
          <p:nvPr/>
        </p:nvSpPr>
        <p:spPr>
          <a:xfrm>
            <a:off x="312682" y="3104964"/>
            <a:ext cx="648072" cy="6480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10" descr="http://softhelp.org.ua/wp-content/uploads/2014/10/Tactical-SE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3436" y="2636976"/>
            <a:ext cx="3168095" cy="1584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9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Домашнее задание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284683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Домашнее задание</a:t>
            </a:r>
            <a:endParaRPr lang="uk-UA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18864" y="4869160"/>
            <a:ext cx="8229600" cy="748680"/>
          </a:xfrm>
        </p:spPr>
        <p:txBody>
          <a:bodyPr>
            <a:noAutofit/>
          </a:bodyPr>
          <a:lstStyle/>
          <a:p>
            <a:r>
              <a:rPr lang="ru-RU" sz="2000" b="1" dirty="0"/>
              <a:t>Посмотреть сайт </a:t>
            </a:r>
            <a:r>
              <a:rPr lang="en-US" sz="2000" b="1" dirty="0">
                <a:hlinkClick r:id="rId2"/>
              </a:rPr>
              <a:t>http://www.2ip.ru</a:t>
            </a:r>
            <a:endParaRPr lang="ru-RU" sz="2000" b="1" dirty="0"/>
          </a:p>
          <a:p>
            <a:r>
              <a:rPr lang="ru-RU" sz="2000" b="1" dirty="0"/>
              <a:t>Посмотреть 20 древних сайтов </a:t>
            </a:r>
            <a:r>
              <a:rPr lang="en-US" sz="2000" b="1" u="sng" dirty="0">
                <a:hlinkClick r:id="rId3"/>
              </a:rPr>
              <a:t>https://</a:t>
            </a:r>
            <a:r>
              <a:rPr lang="en-US" sz="2000" b="1" u="sng" dirty="0" smtClean="0">
                <a:hlinkClick r:id="rId3"/>
              </a:rPr>
              <a:t>ain.ua/2014/11/09/20-samyx-drevnix-sajtov-kotorye-do-six-por-onlajn</a:t>
            </a:r>
            <a:endParaRPr lang="ru-RU" sz="2000" b="1" dirty="0"/>
          </a:p>
          <a:p>
            <a:endParaRPr lang="ru-RU" sz="2000" dirty="0"/>
          </a:p>
          <a:p>
            <a:pPr>
              <a:buNone/>
            </a:pPr>
            <a:endParaRPr lang="uk-UA" sz="2000" dirty="0"/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484784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Почитать что думает </a:t>
            </a:r>
            <a:r>
              <a:rPr lang="en-US" b="1" dirty="0"/>
              <a:t>Wikipedia </a:t>
            </a:r>
            <a:r>
              <a:rPr lang="ru-RU" b="1" dirty="0"/>
              <a:t>о:</a:t>
            </a:r>
            <a:endParaRPr lang="uk-UA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59632" y="18448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https://ru.wikipedia.org/wiki/</a:t>
            </a:r>
            <a:r>
              <a:rPr lang="uk-UA" dirty="0" err="1">
                <a:hlinkClick r:id="rId4"/>
              </a:rPr>
              <a:t>Интернет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59632" y="21955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https://ru.wikipedia.org/wiki/IP-</a:t>
            </a:r>
            <a:r>
              <a:rPr lang="uk-UA" dirty="0">
                <a:hlinkClick r:id="rId5"/>
              </a:rPr>
              <a:t>адрес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59632" y="2555612"/>
            <a:ext cx="358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https://ru.wikipedia.org/wiki/TCP/IP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9632" y="2915652"/>
            <a:ext cx="3383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https://ru.wikipedia.org/wiki/DNS</a:t>
            </a:r>
            <a:endParaRPr lang="uk-UA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59632" y="3266400"/>
            <a:ext cx="3476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https://ru.wikipedia.org/wiki/HTTP</a:t>
            </a:r>
            <a:endParaRPr lang="uk-UA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59632" y="3635732"/>
            <a:ext cx="353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https://ru.wikipedia.org/wiki/HTML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59632" y="3995772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https://ru.wikipedia.org/wiki/</a:t>
            </a:r>
            <a:r>
              <a:rPr lang="ru-RU" dirty="0" err="1">
                <a:hlinkClick r:id="rId10"/>
              </a:rPr>
              <a:t>Всемирная_паутина</a:t>
            </a:r>
            <a:endParaRPr lang="uk-UA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59632" y="43103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1"/>
              </a:rPr>
              <a:t>https://ru.wikipedia.org/wiki/</a:t>
            </a:r>
            <a:r>
              <a:rPr lang="ru-RU" dirty="0">
                <a:hlinkClick r:id="rId11"/>
              </a:rPr>
              <a:t>Маршрутизация</a:t>
            </a:r>
            <a:endParaRPr lang="uk-U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888" y="-90264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Почитать</a:t>
            </a:r>
            <a:endParaRPr lang="uk-UA" b="1" dirty="0"/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8130" name="Picture 2" descr="https://pp.vk.me/c628029/v628029518/3d48a/Y99s9K5xni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51" y="976384"/>
            <a:ext cx="2571475" cy="31683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sp>
        <p:nvSpPr>
          <p:cNvPr id="21" name="Прямоугольник 20"/>
          <p:cNvSpPr/>
          <p:nvPr/>
        </p:nvSpPr>
        <p:spPr>
          <a:xfrm>
            <a:off x="1609328" y="4355812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3"/>
              </a:rPr>
              <a:t>http://techlibrary.ru/b/2x1f1t1x1p1m2d1e_3f._2s1p1e._2001.pdf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33264" y="4869160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i="1" dirty="0" smtClean="0"/>
              <a:t>«Краткая история </a:t>
            </a:r>
            <a:r>
              <a:rPr lang="en-US" sz="3200" i="1" dirty="0" smtClean="0"/>
              <a:t>IT</a:t>
            </a:r>
            <a:r>
              <a:rPr lang="ru-RU" sz="3200" i="1" dirty="0" smtClean="0"/>
              <a:t>»</a:t>
            </a:r>
            <a:r>
              <a:rPr lang="en-US" sz="3200" i="1" dirty="0" smtClean="0"/>
              <a:t> </a:t>
            </a:r>
            <a:r>
              <a:rPr lang="ru-RU" sz="3200" i="1" dirty="0" smtClean="0"/>
              <a:t>или «</a:t>
            </a:r>
            <a:r>
              <a:rPr lang="ru-RU" sz="3200" i="1" dirty="0"/>
              <a:t>Почему информационные технологии именно такие какие они есть?»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611560" y="5517232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hlinkClick r:id="rId2"/>
              </a:rPr>
              <a:t>http://habrahabr.ru/company/htmlacademy/blog/254825/</a:t>
            </a:r>
            <a:endParaRPr lang="uk-UA" sz="2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8742" y="436340"/>
            <a:ext cx="77065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u-RU" sz="3200" b="1" dirty="0"/>
              <a:t>Что на самом деле происходит, когда пользователь вбивает в браузер адрес google.com</a:t>
            </a:r>
            <a:endParaRPr lang="ru-RU" sz="3200" dirty="0"/>
          </a:p>
        </p:txBody>
      </p:sp>
      <p:pic>
        <p:nvPicPr>
          <p:cNvPr id="1026" name="Picture 2" descr="https://support.apple.com/library/content/dam/edam/applecare/images/en_US/keyboards/belgian_notebo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0" y="2264415"/>
            <a:ext cx="7673253" cy="302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61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/>
          <p:cNvSpPr txBox="1"/>
          <p:nvPr/>
        </p:nvSpPr>
        <p:spPr>
          <a:xfrm>
            <a:off x="2051720" y="1412776"/>
            <a:ext cx="524951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www.courses.dp.ua</a:t>
            </a:r>
            <a:endParaRPr lang="uk-UA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6686" y="260648"/>
            <a:ext cx="679064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Не забудьте записать адрес</a:t>
            </a:r>
            <a:endParaRPr lang="uk-UA" sz="4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3928" y="5013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94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accent1">
                    <a:lumMod val="50000"/>
                  </a:schemeClr>
                </a:solidFill>
              </a:rPr>
              <a:t>На кого рассчитан курс</a:t>
            </a:r>
            <a:endParaRPr lang="uk-UA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340968"/>
          </a:xfrm>
        </p:spPr>
        <p:txBody>
          <a:bodyPr>
            <a:normAutofit/>
          </a:bodyPr>
          <a:lstStyle/>
          <a:p>
            <a:r>
              <a:rPr lang="ru-RU" sz="2800" dirty="0"/>
              <a:t>На всех желающих освоить </a:t>
            </a:r>
            <a:r>
              <a:rPr lang="ru-RU" sz="2800" dirty="0" err="1"/>
              <a:t>веб-разработку</a:t>
            </a:r>
            <a:r>
              <a:rPr lang="ru-RU" sz="2800" dirty="0"/>
              <a:t>;</a:t>
            </a:r>
            <a:endParaRPr lang="en-US" sz="2800" dirty="0"/>
          </a:p>
          <a:p>
            <a:r>
              <a:rPr lang="ru-RU" sz="2800" dirty="0"/>
              <a:t>И на тех кто хочет стать специалистом в сфере ИТ</a:t>
            </a:r>
            <a:r>
              <a:rPr lang="ru-RU" dirty="0"/>
              <a:t>.</a:t>
            </a:r>
          </a:p>
          <a:p>
            <a:endParaRPr lang="ru-RU" dirty="0"/>
          </a:p>
          <a:p>
            <a:pPr lvl="1"/>
            <a:r>
              <a:rPr lang="ru-RU" sz="2600" dirty="0"/>
              <a:t>Базовое владение ПК обязательно;</a:t>
            </a:r>
          </a:p>
          <a:p>
            <a:pPr lvl="1"/>
            <a:r>
              <a:rPr lang="ru-RU" sz="2600" dirty="0"/>
              <a:t>Наличие персонального компьютера с выходом в интернет.</a:t>
            </a:r>
            <a:endParaRPr lang="uk-UA" sz="2600" dirty="0"/>
          </a:p>
        </p:txBody>
      </p:sp>
      <p:pic>
        <p:nvPicPr>
          <p:cNvPr id="4" name="Рисунок 3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864" y="-99392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accent1">
                    <a:lumMod val="50000"/>
                  </a:schemeClr>
                </a:solidFill>
              </a:rPr>
              <a:t>Что нам понадобиться</a:t>
            </a:r>
            <a:endParaRPr lang="uk-UA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5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://mustwin.ru/wp-content/uploads/2015/03/Chro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8949" y="1412776"/>
            <a:ext cx="887958" cy="88709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283968" y="150237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Браузер</a:t>
            </a:r>
          </a:p>
        </p:txBody>
      </p:sp>
      <p:pic>
        <p:nvPicPr>
          <p:cNvPr id="1028" name="Picture 4" descr="http://fs181.www.ex.ua/show/208844344/208844344.jpg?16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560181"/>
            <a:ext cx="2846512" cy="151689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283968" y="2964683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Notepad++</a:t>
            </a:r>
            <a:endParaRPr lang="ru-RU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83968" y="437729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Open Server</a:t>
            </a:r>
            <a:endParaRPr lang="ru-RU" sz="4000" b="1" dirty="0"/>
          </a:p>
        </p:txBody>
      </p:sp>
      <p:pic>
        <p:nvPicPr>
          <p:cNvPr id="1030" name="Picture 6" descr="http://fs157.www.ex.ua/show/36456887/36456887.png?1600"/>
          <p:cNvPicPr>
            <a:picLocks noChangeAspect="1" noChangeArrowheads="1"/>
          </p:cNvPicPr>
          <p:nvPr/>
        </p:nvPicPr>
        <p:blipFill>
          <a:blip r:embed="rId5" cstate="print"/>
          <a:srcRect l="4534" t="17075" r="70724" b="22766"/>
          <a:stretch>
            <a:fillRect/>
          </a:stretch>
        </p:blipFill>
        <p:spPr bwMode="auto">
          <a:xfrm>
            <a:off x="2429073" y="4365104"/>
            <a:ext cx="1227710" cy="9512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476672"/>
            <a:ext cx="77724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Акценты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745083"/>
            <a:ext cx="3616452" cy="521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1988840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«Понимание нескольких принципов избавляет от необходимости запоминания множества фактов»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368" y="3789040"/>
            <a:ext cx="7591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«Энциклопедию не запоминают, энциклопедией пользуются»</a:t>
            </a:r>
          </a:p>
        </p:txBody>
      </p:sp>
      <p:sp>
        <p:nvSpPr>
          <p:cNvPr id="9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188640"/>
            <a:ext cx="7772400" cy="110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Как построен курс?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logo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3774" y="5877272"/>
            <a:ext cx="3616452" cy="521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16832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Путь первый</a:t>
            </a:r>
            <a:r>
              <a:rPr lang="ru-RU" dirty="0"/>
              <a:t>: </a:t>
            </a:r>
            <a:r>
              <a:rPr lang="ru-RU" sz="2400" dirty="0"/>
              <a:t>Разрабатываем один проект в течении всего курса.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242341" y="1268760"/>
            <a:ext cx="2659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Есть два пути: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3888" y="2636912"/>
            <a:ext cx="196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Недостатки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335699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200" dirty="0"/>
              <a:t>Нагромождение концепций, сложно отделить одну от другой;</a:t>
            </a:r>
          </a:p>
          <a:p>
            <a:pPr marL="342900" indent="-342900">
              <a:buAutoNum type="arabicPeriod"/>
            </a:pPr>
            <a:r>
              <a:rPr lang="ru-RU" sz="2200" dirty="0"/>
              <a:t>Отставание фатально. Не справившись с одним из этапов, остальные становятся недоступными;</a:t>
            </a:r>
          </a:p>
          <a:p>
            <a:pPr marL="342900" indent="-342900">
              <a:buAutoNum type="arabicPeriod"/>
            </a:pPr>
            <a:r>
              <a:rPr lang="ru-RU" sz="2200" dirty="0"/>
              <a:t>По окончанию, действительно научимся делать сайт, </a:t>
            </a:r>
            <a:r>
              <a:rPr lang="ru-RU" sz="2200" b="1" dirty="0"/>
              <a:t>один сайт,</a:t>
            </a:r>
            <a:r>
              <a:rPr lang="ru-RU" sz="2200" dirty="0"/>
              <a:t> </a:t>
            </a:r>
            <a:r>
              <a:rPr lang="ru-RU" sz="2200" b="1" dirty="0"/>
              <a:t>по инструкции</a:t>
            </a:r>
            <a:r>
              <a:rPr lang="ru-RU" sz="2200" dirty="0"/>
              <a:t>.</a:t>
            </a:r>
          </a:p>
        </p:txBody>
      </p:sp>
      <p:sp>
        <p:nvSpPr>
          <p:cNvPr id="9" name="Номер слайда 36"/>
          <p:cNvSpPr>
            <a:spLocks noGrp="1"/>
          </p:cNvSpPr>
          <p:nvPr>
            <p:ph type="sldNum" sz="quarter" idx="12"/>
          </p:nvPr>
        </p:nvSpPr>
        <p:spPr>
          <a:xfrm>
            <a:off x="8316416" y="6237312"/>
            <a:ext cx="648072" cy="432048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6389AA22-90B4-448C-8B6B-C699140D38B9}" type="slidenum">
              <a:rPr lang="uk-UA" sz="2400" b="1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uk-UA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1230</Words>
  <Application>Microsoft Office PowerPoint</Application>
  <PresentationFormat>Экран (4:3)</PresentationFormat>
  <Paragraphs>223</Paragraphs>
  <Slides>58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Ubuntu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 кого рассчитан курс</vt:lpstr>
      <vt:lpstr>Что нам понадобиться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Чем полезен DNS</vt:lpstr>
      <vt:lpstr>Чем полезен DNS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Домашнее задание</vt:lpstr>
      <vt:lpstr>Почитать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user</cp:lastModifiedBy>
  <cp:revision>373</cp:revision>
  <dcterms:created xsi:type="dcterms:W3CDTF">2014-11-20T09:08:59Z</dcterms:created>
  <dcterms:modified xsi:type="dcterms:W3CDTF">2018-03-27T20:34:22Z</dcterms:modified>
</cp:coreProperties>
</file>